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790" r:id="rId5"/>
    <p:sldId id="656" r:id="rId6"/>
    <p:sldId id="2618" r:id="rId7"/>
    <p:sldId id="673" r:id="rId8"/>
    <p:sldId id="2619" r:id="rId9"/>
    <p:sldId id="2620" r:id="rId10"/>
    <p:sldId id="668" r:id="rId11"/>
    <p:sldId id="2590" r:id="rId12"/>
    <p:sldId id="2591" r:id="rId13"/>
    <p:sldId id="2592" r:id="rId14"/>
    <p:sldId id="659" r:id="rId15"/>
    <p:sldId id="2626" r:id="rId16"/>
    <p:sldId id="677" r:id="rId17"/>
    <p:sldId id="664" r:id="rId18"/>
    <p:sldId id="2612" r:id="rId19"/>
    <p:sldId id="2628" r:id="rId20"/>
    <p:sldId id="402" r:id="rId21"/>
    <p:sldId id="2771" r:id="rId22"/>
    <p:sldId id="2781" r:id="rId23"/>
    <p:sldId id="693" r:id="rId24"/>
    <p:sldId id="2613" r:id="rId25"/>
    <p:sldId id="663" r:id="rId26"/>
    <p:sldId id="2593" r:id="rId27"/>
    <p:sldId id="2615" r:id="rId28"/>
    <p:sldId id="2595" r:id="rId29"/>
    <p:sldId id="635" r:id="rId30"/>
    <p:sldId id="646" r:id="rId31"/>
    <p:sldId id="1152" r:id="rId32"/>
    <p:sldId id="2611" r:id="rId33"/>
    <p:sldId id="2782" r:id="rId34"/>
    <p:sldId id="2588" r:id="rId35"/>
    <p:sldId id="687" r:id="rId36"/>
    <p:sldId id="2788" r:id="rId37"/>
    <p:sldId id="278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902C13-2FD4-28BD-785F-A82B4AF635D0}" name="Alex Dave" initials="AD" userId="S::Alex.Dave@lgfl.net::7419d647-714f-46ce-9a66-4049cb0aed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26E2"/>
    <a:srgbClr val="EC1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4967" autoAdjust="0"/>
  </p:normalViewPr>
  <p:slideViewPr>
    <p:cSldViewPr snapToGrid="0">
      <p:cViewPr varScale="1">
        <p:scale>
          <a:sx n="63" d="100"/>
          <a:sy n="63" d="100"/>
        </p:scale>
        <p:origin x="114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226" y="3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33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3300"/>
            </a:lvl1pPr>
          </a:lstStyle>
          <a:p>
            <a:fld id="{4840487F-0CE3-453C-9223-EB4F050EE395}" type="datetimeFigureOut">
              <a:rPr lang="en-GB" smtClean="0"/>
              <a:pPr/>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33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3300"/>
            </a:lvl1pPr>
          </a:lstStyle>
          <a:p>
            <a:fld id="{EF89B59B-2120-461D-8222-CE3302E55416}" type="slidenum">
              <a:rPr lang="en-GB" smtClean="0"/>
              <a:pPr/>
              <a:t>‹#›</a:t>
            </a:fld>
            <a:endParaRPr lang="en-GB"/>
          </a:p>
        </p:txBody>
      </p:sp>
    </p:spTree>
    <p:extLst>
      <p:ext uri="{BB962C8B-B14F-4D97-AF65-F5344CB8AC3E}">
        <p14:creationId xmlns:p14="http://schemas.microsoft.com/office/powerpoint/2010/main" val="2826096622"/>
      </p:ext>
    </p:extLst>
  </p:cSld>
  <p:clrMap bg1="lt1" tx1="dk1" bg2="lt2" tx2="dk2" accent1="accent1" accent2="accent2" accent3="accent3" accent4="accent4" accent5="accent5" accent6="accent6" hlink="hlink" folHlink="folHlink"/>
  <p:notesStyle>
    <a:lvl1pPr marL="0" algn="l" defTabSz="914400" rtl="0" eaLnBrk="1" latinLnBrk="0" hangingPunct="1">
      <a:defRPr sz="3300" kern="1200">
        <a:solidFill>
          <a:schemeClr val="tx1"/>
        </a:solidFill>
        <a:latin typeface="+mn-lt"/>
        <a:ea typeface="+mn-ea"/>
        <a:cs typeface="+mn-cs"/>
      </a:defRPr>
    </a:lvl1pPr>
    <a:lvl2pPr marL="457200" algn="l" defTabSz="914400" rtl="0" eaLnBrk="1" latinLnBrk="0" hangingPunct="1">
      <a:defRPr sz="3300" kern="1200">
        <a:solidFill>
          <a:schemeClr val="tx1"/>
        </a:solidFill>
        <a:latin typeface="+mn-lt"/>
        <a:ea typeface="+mn-ea"/>
        <a:cs typeface="+mn-cs"/>
      </a:defRPr>
    </a:lvl2pPr>
    <a:lvl3pPr marL="914400" algn="l" defTabSz="914400" rtl="0" eaLnBrk="1" latinLnBrk="0" hangingPunct="1">
      <a:defRPr sz="3300" kern="1200">
        <a:solidFill>
          <a:schemeClr val="tx1"/>
        </a:solidFill>
        <a:latin typeface="+mn-lt"/>
        <a:ea typeface="+mn-ea"/>
        <a:cs typeface="+mn-cs"/>
      </a:defRPr>
    </a:lvl3pPr>
    <a:lvl4pPr marL="1371600" algn="l" defTabSz="914400" rtl="0" eaLnBrk="1" latinLnBrk="0" hangingPunct="1">
      <a:defRPr sz="3300" kern="1200">
        <a:solidFill>
          <a:schemeClr val="tx1"/>
        </a:solidFill>
        <a:latin typeface="+mn-lt"/>
        <a:ea typeface="+mn-ea"/>
        <a:cs typeface="+mn-cs"/>
      </a:defRPr>
    </a:lvl4pPr>
    <a:lvl5pPr marL="1828800" algn="l" defTabSz="914400" rtl="0" eaLnBrk="1" latinLnBrk="0" hangingPunct="1">
      <a:defRPr sz="33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internetmatters.org/parental-controls/smartphones-and-other-devices/google-family-link/"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internetmatters.org/parental-controls/smartphones-and-other-devices/windows-11-parental-controls/" TargetMode="External"/><Relationship Id="rId4" Type="http://schemas.openxmlformats.org/officeDocument/2006/relationships/hyperlink" Target="https://www.internetmatters.org/parental-controls/smartphones-and-other-devices/apple-iphone-and-ipad-parental-control-guid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hildnet.com/wp-content/uploads/2025/03/Childnet-Cheat-Sheet-GenAI.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9232A-0B5B-BD9F-DA21-699156ECB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EB746-4BAB-90BB-EDF7-CD81FCAB0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8D9078-38B3-ECD0-366B-5BEDDCE89E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What rules do you set for your children? How confident are you in implementing them?</a:t>
            </a:r>
          </a:p>
          <a:p>
            <a:pPr marL="0" indent="0">
              <a:buFont typeface="Arial" panose="020B0604020202020204" pitchFamily="34" charset="0"/>
              <a:buNone/>
            </a:pPr>
            <a:endParaRPr lang="en-GB" sz="1400" dirty="0"/>
          </a:p>
          <a:p>
            <a:pPr marL="0" indent="0">
              <a:buNone/>
            </a:pPr>
            <a:endParaRPr lang="en-GB" sz="1400" dirty="0"/>
          </a:p>
          <a:p>
            <a:pPr marL="0" indent="0">
              <a:buNone/>
            </a:pPr>
            <a:endParaRPr lang="en-GB" sz="1400" dirty="0"/>
          </a:p>
        </p:txBody>
      </p:sp>
      <p:sp>
        <p:nvSpPr>
          <p:cNvPr id="4" name="Slide Number Placeholder 3">
            <a:extLst>
              <a:ext uri="{FF2B5EF4-FFF2-40B4-BE49-F238E27FC236}">
                <a16:creationId xmlns:a16="http://schemas.microsoft.com/office/drawing/2014/main" id="{908F1C14-597B-BED9-C493-92F0F28A2310}"/>
              </a:ext>
            </a:extLst>
          </p:cNvPr>
          <p:cNvSpPr>
            <a:spLocks noGrp="1"/>
          </p:cNvSpPr>
          <p:nvPr>
            <p:ph type="sldNum" sz="quarter" idx="5"/>
          </p:nvPr>
        </p:nvSpPr>
        <p:spPr/>
        <p:txBody>
          <a:bodyPr/>
          <a:lstStyle/>
          <a:p>
            <a:fld id="{5985D112-682F-4487-9187-E5AF34266267}" type="slidenum">
              <a:rPr lang="en-GB" smtClean="0"/>
              <a:t>1</a:t>
            </a:fld>
            <a:endParaRPr lang="en-GB"/>
          </a:p>
        </p:txBody>
      </p:sp>
    </p:spTree>
    <p:extLst>
      <p:ext uri="{BB962C8B-B14F-4D97-AF65-F5344CB8AC3E}">
        <p14:creationId xmlns:p14="http://schemas.microsoft.com/office/powerpoint/2010/main" val="3383386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98DB2-6624-4040-9CE2-8ADD63A3E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AA6852-F937-2EE3-80D6-B51C0DA92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74D79B-3DCB-897C-89FD-08B264C6664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t>We will be looking at 3–17-year-olds patterns of media use, how they access different sources of media online, and the types of online activities they are participating in. This includes their behaviours and habits in terms of viewing, playing, learning, and interacting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Almost all children from aged 5yrs (96%) went online in 2023, highlighting the centrality of the internet in children’s lives.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And we mustn’t forget that being online does create a lot of opportunity and joy for most of us. So, let’s think about how we can minimise risk and reduce their exposure to harm.</a:t>
            </a:r>
          </a:p>
        </p:txBody>
      </p:sp>
      <p:sp>
        <p:nvSpPr>
          <p:cNvPr id="4" name="Slide Number Placeholder 3">
            <a:extLst>
              <a:ext uri="{FF2B5EF4-FFF2-40B4-BE49-F238E27FC236}">
                <a16:creationId xmlns:a16="http://schemas.microsoft.com/office/drawing/2014/main" id="{EF61CA45-74C3-BCAE-1C14-C95A2DCD6945}"/>
              </a:ext>
            </a:extLst>
          </p:cNvPr>
          <p:cNvSpPr>
            <a:spLocks noGrp="1"/>
          </p:cNvSpPr>
          <p:nvPr>
            <p:ph type="sldNum" sz="quarter" idx="5"/>
          </p:nvPr>
        </p:nvSpPr>
        <p:spPr/>
        <p:txBody>
          <a:bodyPr/>
          <a:lstStyle/>
          <a:p>
            <a:fld id="{5985D112-682F-4487-9187-E5AF34266267}" type="slidenum">
              <a:rPr lang="en-GB" smtClean="0"/>
              <a:t>2</a:t>
            </a:fld>
            <a:endParaRPr lang="en-GB"/>
          </a:p>
        </p:txBody>
      </p:sp>
    </p:spTree>
    <p:extLst>
      <p:ext uri="{BB962C8B-B14F-4D97-AF65-F5344CB8AC3E}">
        <p14:creationId xmlns:p14="http://schemas.microsoft.com/office/powerpoint/2010/main" val="3992047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A2C8D-D1D2-07D8-8D4C-C8615C242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6DAE9-E01D-0B25-1DD2-E64C02324D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CDCA6-E81C-4264-5244-AEAC19CCE42E}"/>
              </a:ext>
            </a:extLst>
          </p:cNvPr>
          <p:cNvSpPr>
            <a:spLocks noGrp="1"/>
          </p:cNvSpPr>
          <p:nvPr>
            <p:ph type="body" idx="1"/>
          </p:nvPr>
        </p:nvSpPr>
        <p:spPr/>
        <p:txBody>
          <a:bodyPr/>
          <a:lstStyle/>
          <a:p>
            <a:pPr marL="0" marR="0">
              <a:spcBef>
                <a:spcPts val="0"/>
              </a:spcBef>
              <a:spcAft>
                <a:spcPts val="0"/>
              </a:spcAft>
            </a:pPr>
            <a:r>
              <a:rPr lang="en-US" sz="1400" b="1" dirty="0">
                <a:solidFill>
                  <a:srgbClr val="000000"/>
                </a:solidFill>
                <a:effectLst/>
                <a:latin typeface="Arial" panose="020B0604020202020204" pitchFamily="34" charset="0"/>
                <a:ea typeface="Arial" panose="020B0604020202020204" pitchFamily="34" charset="0"/>
              </a:rPr>
              <a:t>ASK THEM TO CONSIDER:</a:t>
            </a:r>
            <a:endParaRPr lang="en-US" sz="1400" dirty="0">
              <a:solidFill>
                <a:srgbClr val="000000"/>
              </a:solidFill>
              <a:effectLst/>
              <a:latin typeface="Arial" panose="020B0604020202020204" pitchFamily="34" charset="0"/>
              <a:ea typeface="Arial" panose="020B0604020202020204" pitchFamily="34" charset="0"/>
            </a:endParaRP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How will they reduce any risks?</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What does their child need the mobile for? Is it simply to stay in touch with you - then a ‘non-smart’ phone might be enough. But if you want them to access homework or learning on their mobile, then a smartphone might be better.</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How you can help them child learn the basic skills to use it safely e.g. to send a message, take part in a group chat, manage their timings etc. Children need our support with developing these skills. You wouldn’t give your child a knife without guidance and support, similarly a phone can cause harm and so need to think about this.</a:t>
            </a:r>
            <a:endParaRPr lang="en-GB" sz="1400" dirty="0">
              <a:solidFill>
                <a:srgbClr val="000000"/>
              </a:solidFill>
              <a:effectLst/>
              <a:latin typeface="Arial" panose="020B0604020202020204" pitchFamily="34" charset="0"/>
              <a:ea typeface="Arial" panose="020B0604020202020204" pitchFamily="34" charset="0"/>
            </a:endParaRPr>
          </a:p>
          <a:p>
            <a:pPr marL="171450" marR="0" indent="-171450">
              <a:spcBef>
                <a:spcPts val="0"/>
              </a:spcBef>
              <a:spcAft>
                <a:spcPts val="0"/>
              </a:spcAft>
              <a:buFont typeface="Arial" panose="020B0604020202020204" pitchFamily="34" charset="0"/>
              <a:buChar char="•"/>
            </a:pPr>
            <a:r>
              <a:rPr lang="en-GB" sz="1400" dirty="0">
                <a:solidFill>
                  <a:srgbClr val="000000"/>
                </a:solidFill>
                <a:effectLst/>
                <a:latin typeface="Arial" panose="020B0604020202020204" pitchFamily="34" charset="0"/>
                <a:ea typeface="Arial" panose="020B0604020202020204" pitchFamily="34" charset="0"/>
              </a:rPr>
              <a:t>Whatever they decide, communication is key - </a:t>
            </a:r>
            <a:r>
              <a:rPr lang="en-US" sz="1400" dirty="0">
                <a:solidFill>
                  <a:srgbClr val="000000"/>
                </a:solidFill>
                <a:effectLst/>
                <a:latin typeface="Arial" panose="020B0604020202020204" pitchFamily="34" charset="0"/>
                <a:ea typeface="Arial" panose="020B0604020202020204" pitchFamily="34" charset="0"/>
              </a:rPr>
              <a:t>involve the child in the process to establish shared expectations.</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Remember to set up parental control settings or use a parental controls app to help them stay safe.</a:t>
            </a:r>
            <a:endParaRPr lang="en-GB" sz="14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endParaRPr lang="en-GB" sz="1400" dirty="0">
              <a:solidFill>
                <a:srgbClr val="000000"/>
              </a:solidFill>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68E7B816-37CC-B6EC-52F4-C728BF4D91CB}"/>
              </a:ext>
            </a:extLst>
          </p:cNvPr>
          <p:cNvSpPr>
            <a:spLocks noGrp="1"/>
          </p:cNvSpPr>
          <p:nvPr>
            <p:ph type="sldNum" sz="quarter" idx="5"/>
          </p:nvPr>
        </p:nvSpPr>
        <p:spPr/>
        <p:txBody>
          <a:bodyPr/>
          <a:lstStyle/>
          <a:p>
            <a:fld id="{5985D112-682F-4487-9187-E5AF34266267}" type="slidenum">
              <a:rPr lang="en-GB" smtClean="0"/>
              <a:t>3</a:t>
            </a:fld>
            <a:endParaRPr lang="en-GB"/>
          </a:p>
        </p:txBody>
      </p:sp>
    </p:spTree>
    <p:extLst>
      <p:ext uri="{BB962C8B-B14F-4D97-AF65-F5344CB8AC3E}">
        <p14:creationId xmlns:p14="http://schemas.microsoft.com/office/powerpoint/2010/main" val="3207457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What rules do you set for your children? How confident are you in implementing them?</a:t>
            </a:r>
          </a:p>
          <a:p>
            <a:pPr marL="0" indent="0">
              <a:buFont typeface="Arial" panose="020B0604020202020204" pitchFamily="34" charset="0"/>
              <a:buNone/>
            </a:pPr>
            <a:endParaRPr lang="en-GB" sz="1400" dirty="0"/>
          </a:p>
          <a:p>
            <a:pPr marL="0" indent="0">
              <a:buNone/>
            </a:pPr>
            <a:endParaRPr lang="en-GB" sz="1400" dirty="0"/>
          </a:p>
          <a:p>
            <a:pPr marL="0" indent="0">
              <a:buNone/>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4</a:t>
            </a:fld>
            <a:endParaRPr lang="en-GB"/>
          </a:p>
        </p:txBody>
      </p:sp>
    </p:spTree>
    <p:extLst>
      <p:ext uri="{BB962C8B-B14F-4D97-AF65-F5344CB8AC3E}">
        <p14:creationId xmlns:p14="http://schemas.microsoft.com/office/powerpoint/2010/main" val="847507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r>
              <a:rPr lang="en-GB" sz="1400" dirty="0"/>
              <a:t>:</a:t>
            </a:r>
          </a:p>
          <a:p>
            <a:r>
              <a:rPr lang="en-GB" sz="1400" dirty="0"/>
              <a:t>To help facilitate this, LGfL have  created a free digital family agreement that parents could sit down and populate with all family members to agree what is and is not allowed within their family around tech use. This includes parents! </a:t>
            </a:r>
            <a:r>
              <a:rPr lang="en-GB" sz="1400" b="1" dirty="0"/>
              <a:t>WE as parents also need to role model good behaviour.</a:t>
            </a:r>
          </a:p>
        </p:txBody>
      </p:sp>
      <p:sp>
        <p:nvSpPr>
          <p:cNvPr id="4" name="Slide Number Placeholder 3"/>
          <p:cNvSpPr>
            <a:spLocks noGrp="1"/>
          </p:cNvSpPr>
          <p:nvPr>
            <p:ph type="sldNum" sz="quarter" idx="5"/>
          </p:nvPr>
        </p:nvSpPr>
        <p:spPr/>
        <p:txBody>
          <a:bodyPr/>
          <a:lstStyle/>
          <a:p>
            <a:fld id="{EF89B59B-2120-461D-8222-CE3302E55416}" type="slidenum">
              <a:rPr lang="en-GB" smtClean="0"/>
              <a:t>5</a:t>
            </a:fld>
            <a:endParaRPr lang="en-GB"/>
          </a:p>
        </p:txBody>
      </p:sp>
    </p:spTree>
    <p:extLst>
      <p:ext uri="{BB962C8B-B14F-4D97-AF65-F5344CB8AC3E}">
        <p14:creationId xmlns:p14="http://schemas.microsoft.com/office/powerpoint/2010/main" val="681920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 - </a:t>
            </a:r>
            <a:r>
              <a:rPr lang="en-GB" sz="1400" dirty="0"/>
              <a:t>This is an example of a completed agreement – you may wish to take them through the sample statements to help them get started.</a:t>
            </a:r>
          </a:p>
          <a:p>
            <a:endParaRPr lang="en-GB" sz="1400" dirty="0"/>
          </a:p>
          <a:p>
            <a:r>
              <a:rPr lang="en-GB" sz="1400" b="1" dirty="0"/>
              <a:t>ASK</a:t>
            </a:r>
            <a:r>
              <a:rPr lang="en-GB" sz="1400" dirty="0"/>
              <a:t> – Have they heard of the term ‘</a:t>
            </a:r>
            <a:r>
              <a:rPr lang="en-GB" sz="1400" b="1" dirty="0"/>
              <a:t>Sharenting</a:t>
            </a:r>
            <a:r>
              <a:rPr lang="en-GB" sz="1400" dirty="0"/>
              <a:t>’?</a:t>
            </a:r>
          </a:p>
          <a:p>
            <a:endParaRPr lang="en-GB" sz="1400" dirty="0"/>
          </a:p>
          <a:p>
            <a:endParaRPr lang="en-GB" sz="1400" dirty="0"/>
          </a:p>
        </p:txBody>
      </p:sp>
      <p:sp>
        <p:nvSpPr>
          <p:cNvPr id="4" name="Slide Number Placeholder 3"/>
          <p:cNvSpPr>
            <a:spLocks noGrp="1"/>
          </p:cNvSpPr>
          <p:nvPr>
            <p:ph type="sldNum" sz="quarter" idx="5"/>
          </p:nvPr>
        </p:nvSpPr>
        <p:spPr/>
        <p:txBody>
          <a:bodyPr/>
          <a:lstStyle/>
          <a:p>
            <a:fld id="{EF89B59B-2120-461D-8222-CE3302E55416}" type="slidenum">
              <a:rPr lang="en-GB" smtClean="0"/>
              <a:t>6</a:t>
            </a:fld>
            <a:endParaRPr lang="en-GB"/>
          </a:p>
        </p:txBody>
      </p:sp>
    </p:spTree>
    <p:extLst>
      <p:ext uri="{BB962C8B-B14F-4D97-AF65-F5344CB8AC3E}">
        <p14:creationId xmlns:p14="http://schemas.microsoft.com/office/powerpoint/2010/main" val="3787979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TELL</a:t>
            </a:r>
            <a:r>
              <a:rPr lang="en-GB" sz="1400" dirty="0"/>
              <a:t> – it is important that these controls are set up on </a:t>
            </a:r>
            <a:r>
              <a:rPr lang="en-GB" sz="1400" u="sng" dirty="0"/>
              <a:t>BOTH</a:t>
            </a:r>
            <a:r>
              <a:rPr lang="en-GB" sz="1400" dirty="0"/>
              <a:t> the </a:t>
            </a:r>
            <a:r>
              <a:rPr lang="en-GB" sz="1400" b="1" dirty="0"/>
              <a:t>broadband connection </a:t>
            </a:r>
            <a:r>
              <a:rPr lang="en-GB" sz="1400" u="sng" dirty="0">
                <a:solidFill>
                  <a:srgbClr val="FF0000"/>
                </a:solidFill>
              </a:rPr>
              <a:t>AND</a:t>
            </a:r>
            <a:r>
              <a:rPr lang="en-GB" sz="1400" dirty="0"/>
              <a:t> </a:t>
            </a:r>
            <a:r>
              <a:rPr lang="en-GB" sz="1400" b="1" dirty="0"/>
              <a:t>each individual device</a:t>
            </a:r>
          </a:p>
          <a:p>
            <a:endParaRPr lang="en-GB" sz="1400" dirty="0"/>
          </a:p>
          <a:p>
            <a:r>
              <a:rPr lang="en-GB" sz="1400" dirty="0"/>
              <a:t>About seven in ten (73%) parents of all 3-17-year-olds use at least one type of technical tool or control to manage their child’s access to online content; parents of 8-11-year-olds are more likely than those of older children to use at least one of these tools (84% vs 70% of parents of 12-15s and 54% of parents of 16-17s respectively). The most commonly-used technical tool used, across all parents of 3-17s, were parental controls built into the device by the manufacturer, e.g. Windows, Apple, Xbox, PlayStation etc. (32%). (Ofcom 2024)</a:t>
            </a: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7</a:t>
            </a:fld>
            <a:endParaRPr lang="en-GB"/>
          </a:p>
        </p:txBody>
      </p:sp>
    </p:spTree>
    <p:extLst>
      <p:ext uri="{BB962C8B-B14F-4D97-AF65-F5344CB8AC3E}">
        <p14:creationId xmlns:p14="http://schemas.microsoft.com/office/powerpoint/2010/main" val="2025363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i="0" kern="1200" dirty="0">
                <a:solidFill>
                  <a:schemeClr val="tx1"/>
                </a:solidFill>
                <a:effectLst/>
                <a:latin typeface="+mn-lt"/>
                <a:ea typeface="+mn-ea"/>
                <a:cs typeface="+mn-cs"/>
              </a:rPr>
              <a:t>TELL</a:t>
            </a:r>
            <a:r>
              <a:rPr lang="en-GB" sz="1400" b="0" i="0" kern="1200" dirty="0">
                <a:solidFill>
                  <a:schemeClr val="tx1"/>
                </a:solidFill>
                <a:effectLst/>
                <a:latin typeface="+mn-lt"/>
                <a:ea typeface="+mn-ea"/>
                <a:cs typeface="+mn-cs"/>
              </a:rPr>
              <a:t> – They can use this great page to find out how to set up controls on any smartphone, broadband, social media site/app and games console</a:t>
            </a:r>
          </a:p>
          <a:p>
            <a:endParaRPr lang="en-GB" sz="1400" b="0" i="0" kern="1200" dirty="0">
              <a:solidFill>
                <a:schemeClr val="tx1"/>
              </a:solidFill>
              <a:effectLst/>
              <a:latin typeface="+mn-lt"/>
              <a:ea typeface="+mn-ea"/>
              <a:cs typeface="+mn-cs"/>
            </a:endParaRPr>
          </a:p>
          <a:p>
            <a:r>
              <a:rPr lang="en-GB" sz="1400" b="1" i="0" kern="1200" dirty="0">
                <a:solidFill>
                  <a:schemeClr val="tx1"/>
                </a:solidFill>
                <a:effectLst/>
                <a:latin typeface="+mn-lt"/>
                <a:ea typeface="+mn-ea"/>
                <a:cs typeface="+mn-cs"/>
              </a:rPr>
              <a:t>REMIND</a:t>
            </a:r>
            <a:r>
              <a:rPr lang="en-GB" sz="1400" b="0" i="0" kern="1200" dirty="0">
                <a:solidFill>
                  <a:schemeClr val="tx1"/>
                </a:solidFill>
                <a:effectLst/>
                <a:latin typeface="+mn-lt"/>
                <a:ea typeface="+mn-ea"/>
                <a:cs typeface="+mn-cs"/>
              </a:rPr>
              <a:t> - They need to set up parental controls on each of these individually</a:t>
            </a:r>
          </a:p>
        </p:txBody>
      </p:sp>
      <p:sp>
        <p:nvSpPr>
          <p:cNvPr id="4" name="Slide Number Placeholder 3"/>
          <p:cNvSpPr>
            <a:spLocks noGrp="1"/>
          </p:cNvSpPr>
          <p:nvPr>
            <p:ph type="sldNum" sz="quarter" idx="5"/>
          </p:nvPr>
        </p:nvSpPr>
        <p:spPr/>
        <p:txBody>
          <a:bodyPr/>
          <a:lstStyle/>
          <a:p>
            <a:fld id="{5985D112-682F-4487-9187-E5AF34266267}" type="slidenum">
              <a:rPr lang="en-GB" smtClean="0"/>
              <a:t>8</a:t>
            </a:fld>
            <a:endParaRPr lang="en-GB"/>
          </a:p>
        </p:txBody>
      </p:sp>
    </p:spTree>
    <p:extLst>
      <p:ext uri="{BB962C8B-B14F-4D97-AF65-F5344CB8AC3E}">
        <p14:creationId xmlns:p14="http://schemas.microsoft.com/office/powerpoint/2010/main" val="93377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1" i="0" dirty="0">
                <a:solidFill>
                  <a:srgbClr val="3B3A39"/>
                </a:solidFill>
                <a:effectLst/>
                <a:latin typeface="Montserrat" panose="00000500000000000000" pitchFamily="2" charset="0"/>
              </a:rPr>
              <a:t>EXPLAIN</a:t>
            </a:r>
            <a:r>
              <a:rPr lang="en-GB" sz="1400" b="0" i="0" dirty="0">
                <a:solidFill>
                  <a:srgbClr val="3B3A39"/>
                </a:solidFill>
                <a:effectLst/>
                <a:latin typeface="Montserrat" panose="00000500000000000000" pitchFamily="2" charset="0"/>
              </a:rPr>
              <a:t> - As well as setting controls on your broadband, device, apps, games etc, </a:t>
            </a:r>
            <a:r>
              <a:rPr lang="en-GB" sz="1400" b="1" i="0" dirty="0">
                <a:solidFill>
                  <a:srgbClr val="3B3A39"/>
                </a:solidFill>
                <a:effectLst/>
                <a:latin typeface="Montserrat" panose="00000500000000000000" pitchFamily="2" charset="0"/>
              </a:rPr>
              <a:t>Parental Control Apps </a:t>
            </a:r>
            <a:r>
              <a:rPr lang="en-GB" sz="1400" b="0" i="0" dirty="0">
                <a:solidFill>
                  <a:srgbClr val="3B3A39"/>
                </a:solidFill>
                <a:effectLst/>
                <a:latin typeface="Montserrat" panose="00000500000000000000" pitchFamily="2" charset="0"/>
              </a:rPr>
              <a:t>like </a:t>
            </a:r>
            <a:r>
              <a:rPr lang="en-GB" sz="1400" b="0" i="0" u="none" strike="noStrike" dirty="0">
                <a:solidFill>
                  <a:srgbClr val="FF3365"/>
                </a:solidFill>
                <a:effectLst/>
                <a:latin typeface="Montserrat" panose="00000500000000000000" pitchFamily="2" charset="0"/>
                <a:hlinkClick r:id="rId3"/>
              </a:rPr>
              <a:t>Google Family Link</a:t>
            </a:r>
            <a:r>
              <a:rPr lang="en-GB" sz="1400" b="0" i="0" dirty="0">
                <a:solidFill>
                  <a:srgbClr val="3B3A39"/>
                </a:solidFill>
                <a:effectLst/>
                <a:latin typeface="Montserrat" panose="00000500000000000000" pitchFamily="2" charset="0"/>
              </a:rPr>
              <a:t>, </a:t>
            </a:r>
            <a:r>
              <a:rPr lang="en-GB" sz="1400" b="0" i="0" u="none" strike="noStrike" dirty="0">
                <a:solidFill>
                  <a:srgbClr val="FF3365"/>
                </a:solidFill>
                <a:effectLst/>
                <a:latin typeface="Montserrat" panose="00000500000000000000" pitchFamily="2" charset="0"/>
                <a:hlinkClick r:id="rId4"/>
              </a:rPr>
              <a:t>Screen Time</a:t>
            </a:r>
            <a:r>
              <a:rPr lang="en-GB" sz="1400" b="0" i="0" dirty="0">
                <a:solidFill>
                  <a:srgbClr val="3B3A39"/>
                </a:solidFill>
                <a:effectLst/>
                <a:latin typeface="Montserrat" panose="00000500000000000000" pitchFamily="2" charset="0"/>
              </a:rPr>
              <a:t> and </a:t>
            </a:r>
            <a:r>
              <a:rPr lang="en-GB" sz="1400" b="0" i="0" u="none" strike="noStrike" dirty="0">
                <a:solidFill>
                  <a:srgbClr val="FF3365"/>
                </a:solidFill>
                <a:effectLst/>
                <a:latin typeface="Montserrat" panose="00000500000000000000" pitchFamily="2" charset="0"/>
                <a:hlinkClick r:id="rId5"/>
              </a:rPr>
              <a:t>Microsoft Family</a:t>
            </a:r>
            <a:r>
              <a:rPr lang="en-GB" sz="1400" b="0" i="0" dirty="0">
                <a:solidFill>
                  <a:srgbClr val="3B3A39"/>
                </a:solidFill>
                <a:effectLst/>
                <a:latin typeface="Montserrat" panose="00000500000000000000" pitchFamily="2" charset="0"/>
              </a:rPr>
              <a:t> can further enhance safety by letting you set limits across devices, apps and platforms without needing to access these spaces separately. You can manage screen time, app access, inappropriate content restrictions and more.</a:t>
            </a:r>
            <a:endParaRPr lang="en-GB" sz="1400" b="0" i="0" dirty="0">
              <a:solidFill>
                <a:srgbClr val="1D1D1F"/>
              </a:solidFill>
              <a:effectLst/>
              <a:latin typeface="SF Pro Display"/>
            </a:endParaRPr>
          </a:p>
          <a:p>
            <a:pPr marL="171450" indent="-171450">
              <a:buFont typeface="Arial" panose="020B0604020202020204" pitchFamily="34" charset="0"/>
              <a:buChar char="•"/>
            </a:pPr>
            <a:r>
              <a:rPr lang="en-GB" sz="1400" b="0" i="0" dirty="0">
                <a:solidFill>
                  <a:srgbClr val="1D1D1F"/>
                </a:solidFill>
                <a:effectLst/>
                <a:latin typeface="SF Pro Display"/>
              </a:rPr>
              <a:t>Screen Time shows you how much time you spend on apps, websites and more. You can also set limits and restrictions for what you want to manage – on your own device or a child's device.</a:t>
            </a:r>
            <a:endParaRPr lang="en-GB" sz="14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400" b="0" i="0" kern="1200" dirty="0">
                <a:solidFill>
                  <a:schemeClr val="tx1"/>
                </a:solidFill>
                <a:effectLst/>
                <a:latin typeface="+mn-lt"/>
                <a:ea typeface="+mn-ea"/>
                <a:cs typeface="+mn-cs"/>
              </a:rPr>
              <a:t>Family link can run on Android devices, e.g. Samsung… Parents can access and manage their child’s account and settings, and delete it if necessary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dirty="0">
              <a:solidFill>
                <a:srgbClr val="3B3A39"/>
              </a:solidFill>
              <a:effectLst/>
              <a:latin typeface="Montserrat" panose="00000500000000000000" pitchFamily="2" charset="0"/>
            </a:endParaRPr>
          </a:p>
          <a:p>
            <a:pPr marL="0" indent="0">
              <a:buFont typeface="Arial" panose="020B0604020202020204" pitchFamily="34" charset="0"/>
              <a:buNone/>
            </a:pPr>
            <a:r>
              <a:rPr lang="en-GB" sz="1400" b="1" i="0" kern="1200" dirty="0">
                <a:solidFill>
                  <a:schemeClr val="tx1"/>
                </a:solidFill>
                <a:effectLst/>
                <a:latin typeface="+mn-lt"/>
                <a:ea typeface="+mn-ea"/>
                <a:cs typeface="+mn-cs"/>
              </a:rPr>
              <a:t>TIP </a:t>
            </a:r>
            <a:r>
              <a:rPr lang="en-GB" sz="1400" b="0" i="0" kern="1200" dirty="0">
                <a:solidFill>
                  <a:schemeClr val="tx1"/>
                </a:solidFill>
                <a:effectLst/>
                <a:latin typeface="+mn-lt"/>
                <a:ea typeface="+mn-ea"/>
                <a:cs typeface="+mn-cs"/>
              </a:rPr>
              <a:t>– Why not run a </a:t>
            </a:r>
            <a:r>
              <a:rPr lang="en-GB" sz="1400" b="0" i="0" dirty="0">
                <a:solidFill>
                  <a:srgbClr val="3B3A39"/>
                </a:solidFill>
                <a:effectLst/>
                <a:latin typeface="Montserrat" panose="00000500000000000000" pitchFamily="2" charset="0"/>
              </a:rPr>
              <a:t>‘Bring your device and we’ll show you….’ pupil-led workshop to help parents with this at school?</a:t>
            </a:r>
            <a:endParaRPr lang="en-GB" sz="1400" b="0"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9</a:t>
            </a:fld>
            <a:endParaRPr lang="en-GB"/>
          </a:p>
        </p:txBody>
      </p:sp>
    </p:spTree>
    <p:extLst>
      <p:ext uri="{BB962C8B-B14F-4D97-AF65-F5344CB8AC3E}">
        <p14:creationId xmlns:p14="http://schemas.microsoft.com/office/powerpoint/2010/main" val="3327650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F89B59B-2120-461D-8222-CE3302E55416}" type="slidenum">
              <a:rPr lang="en-GB" smtClean="0"/>
              <a:t>10</a:t>
            </a:fld>
            <a:endParaRPr lang="en-GB"/>
          </a:p>
        </p:txBody>
      </p:sp>
    </p:spTree>
    <p:extLst>
      <p:ext uri="{BB962C8B-B14F-4D97-AF65-F5344CB8AC3E}">
        <p14:creationId xmlns:p14="http://schemas.microsoft.com/office/powerpoint/2010/main" val="1486490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YouTube continues to be universally popular, and the appeal of other social media platforms increases with age . nearly half (48%) of 16-17s use all of the top five apps/ sites that we asked about (YouTube, WhatsApp, TikTok, Snapchat and Instagram).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a:t>
            </a:r>
            <a:r>
              <a:rPr lang="en-GB" sz="1400" dirty="0"/>
              <a:t> – </a:t>
            </a:r>
            <a:r>
              <a:rPr lang="en-GB" sz="1400" b="1" dirty="0"/>
              <a:t>your children need to be 13+ to use these platforms </a:t>
            </a:r>
            <a:r>
              <a:rPr lang="en-GB" sz="1400" b="0" dirty="0"/>
              <a:t>(See slide 39) </a:t>
            </a:r>
          </a:p>
        </p:txBody>
      </p:sp>
      <p:sp>
        <p:nvSpPr>
          <p:cNvPr id="4" name="Slide Number Placeholder 3"/>
          <p:cNvSpPr>
            <a:spLocks noGrp="1"/>
          </p:cNvSpPr>
          <p:nvPr>
            <p:ph type="sldNum" sz="quarter" idx="5"/>
          </p:nvPr>
        </p:nvSpPr>
        <p:spPr/>
        <p:txBody>
          <a:bodyPr/>
          <a:lstStyle/>
          <a:p>
            <a:fld id="{5985D112-682F-4487-9187-E5AF34266267}" type="slidenum">
              <a:rPr lang="en-GB" smtClean="0"/>
              <a:t>11</a:t>
            </a:fld>
            <a:endParaRPr lang="en-GB"/>
          </a:p>
        </p:txBody>
      </p:sp>
    </p:spTree>
    <p:extLst>
      <p:ext uri="{BB962C8B-B14F-4D97-AF65-F5344CB8AC3E}">
        <p14:creationId xmlns:p14="http://schemas.microsoft.com/office/powerpoint/2010/main" val="1041206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207BA-6C4C-16ED-72AF-4CE8D4ED8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B6DE8-2F49-6299-05A4-F980F0BA68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F50E3D-CA25-4642-806D-48E1D7AEC1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 What kinds of risks do you think children could be exposed to? Can you give examples? (See slide 48 for a summary of related risks)</a:t>
            </a:r>
          </a:p>
        </p:txBody>
      </p:sp>
      <p:sp>
        <p:nvSpPr>
          <p:cNvPr id="4" name="Slide Number Placeholder 3">
            <a:extLst>
              <a:ext uri="{FF2B5EF4-FFF2-40B4-BE49-F238E27FC236}">
                <a16:creationId xmlns:a16="http://schemas.microsoft.com/office/drawing/2014/main" id="{6093DEC2-47A0-2DF8-5225-E785AFC7244E}"/>
              </a:ext>
            </a:extLst>
          </p:cNvPr>
          <p:cNvSpPr>
            <a:spLocks noGrp="1"/>
          </p:cNvSpPr>
          <p:nvPr>
            <p:ph type="sldNum" sz="quarter" idx="5"/>
          </p:nvPr>
        </p:nvSpPr>
        <p:spPr/>
        <p:txBody>
          <a:bodyPr/>
          <a:lstStyle/>
          <a:p>
            <a:fld id="{5985D112-682F-4487-9187-E5AF34266267}" type="slidenum">
              <a:rPr lang="en-GB" smtClean="0"/>
              <a:t>12</a:t>
            </a:fld>
            <a:endParaRPr lang="en-GB"/>
          </a:p>
        </p:txBody>
      </p:sp>
    </p:spTree>
    <p:extLst>
      <p:ext uri="{BB962C8B-B14F-4D97-AF65-F5344CB8AC3E}">
        <p14:creationId xmlns:p14="http://schemas.microsoft.com/office/powerpoint/2010/main" val="1909067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arial" panose="020B0604020202020204" pitchFamily="34" charset="0"/>
              </a:rPr>
              <a:t>TELL</a:t>
            </a:r>
            <a:r>
              <a:rPr lang="en-GB" sz="1400" b="0" i="0" dirty="0">
                <a:solidFill>
                  <a:srgbClr val="202124"/>
                </a:solidFill>
                <a:effectLst/>
                <a:latin typeface="arial" panose="020B0604020202020204" pitchFamily="34" charset="0"/>
              </a:rPr>
              <a:t> - </a:t>
            </a:r>
            <a:r>
              <a:rPr lang="en-GB" sz="1400" b="0" i="0" dirty="0">
                <a:solidFill>
                  <a:srgbClr val="000000"/>
                </a:solidFill>
                <a:effectLst/>
                <a:latin typeface="NSPCC-Bold"/>
              </a:rPr>
              <a:t>The 4 Cs of online safety is a useful way to identify online safety risks for children (</a:t>
            </a:r>
            <a:r>
              <a:rPr lang="en-GB" sz="1400" b="0" i="0" dirty="0">
                <a:solidFill>
                  <a:srgbClr val="000000"/>
                </a:solidFill>
                <a:effectLst/>
                <a:latin typeface="NSPCC-Regular"/>
              </a:rPr>
              <a:t>content, contact, conduct and commerce)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000000"/>
                </a:solidFill>
                <a:effectLst/>
                <a:latin typeface="NSPCC-Regular"/>
              </a:rPr>
              <a:t>We will now take a look at some of these in more detail over the next few slides</a:t>
            </a:r>
            <a:endParaRPr lang="en-GB" sz="1400" b="0" i="0" dirty="0">
              <a:solidFill>
                <a:srgbClr val="000000"/>
              </a:solidFill>
              <a:effectLst/>
              <a:latin typeface="NSPCC-Bold"/>
            </a:endParaRPr>
          </a:p>
          <a:p>
            <a:pPr marL="0" lvl="0" indent="0" algn="l">
              <a:buFont typeface="Arial" panose="020B0604020202020204" pitchFamily="34" charset="0"/>
              <a:buNone/>
            </a:pPr>
            <a:endParaRPr lang="en-GB" sz="1400" b="0" i="0" dirty="0">
              <a:solidFill>
                <a:srgbClr val="20212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13</a:t>
            </a:fld>
            <a:endParaRPr lang="en-GB"/>
          </a:p>
        </p:txBody>
      </p:sp>
    </p:spTree>
    <p:extLst>
      <p:ext uri="{BB962C8B-B14F-4D97-AF65-F5344CB8AC3E}">
        <p14:creationId xmlns:p14="http://schemas.microsoft.com/office/powerpoint/2010/main" val="2473002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 This demonstrates that at least some children feel the need to present distinct aspects of themselves on social media, depending on the audience.</a:t>
            </a:r>
          </a:p>
        </p:txBody>
      </p:sp>
      <p:sp>
        <p:nvSpPr>
          <p:cNvPr id="4" name="Slide Number Placeholder 3"/>
          <p:cNvSpPr>
            <a:spLocks noGrp="1"/>
          </p:cNvSpPr>
          <p:nvPr>
            <p:ph type="sldNum" sz="quarter" idx="5"/>
          </p:nvPr>
        </p:nvSpPr>
        <p:spPr/>
        <p:txBody>
          <a:bodyPr/>
          <a:lstStyle/>
          <a:p>
            <a:fld id="{5985D112-682F-4487-9187-E5AF34266267}" type="slidenum">
              <a:rPr lang="en-GB" smtClean="0"/>
              <a:t>14</a:t>
            </a:fld>
            <a:endParaRPr lang="en-GB"/>
          </a:p>
        </p:txBody>
      </p:sp>
    </p:spTree>
    <p:extLst>
      <p:ext uri="{BB962C8B-B14F-4D97-AF65-F5344CB8AC3E}">
        <p14:creationId xmlns:p14="http://schemas.microsoft.com/office/powerpoint/2010/main" val="3365259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p>
          <a:p>
            <a:pPr marL="171450" indent="-171450">
              <a:buFont typeface="Arial" panose="020B0604020202020204" pitchFamily="34" charset="0"/>
              <a:buChar char="•"/>
            </a:pPr>
            <a:r>
              <a:rPr lang="en-GB" sz="1400" b="0" dirty="0"/>
              <a:t>Children often use online gaming as a </a:t>
            </a:r>
            <a:r>
              <a:rPr lang="en-GB" sz="1400" b="1" dirty="0"/>
              <a:t>tool to communicate with their peers</a:t>
            </a:r>
            <a:r>
              <a:rPr lang="en-GB" sz="1400" b="0" dirty="0"/>
              <a:t>, with 64% of 8-17s who game online chatting through the game with friends and/or people they know in real life.</a:t>
            </a:r>
          </a:p>
          <a:p>
            <a:pPr marL="171450" indent="-171450">
              <a:buFont typeface="Arial" panose="020B0604020202020204" pitchFamily="34" charset="0"/>
              <a:buChar char="•"/>
            </a:pPr>
            <a:r>
              <a:rPr lang="en-GB" sz="1400" b="0" dirty="0"/>
              <a:t>However, </a:t>
            </a:r>
            <a:r>
              <a:rPr lang="en-GB" sz="1400" b="1" dirty="0"/>
              <a:t>31% of children who game online, communicate with strangers </a:t>
            </a:r>
            <a:r>
              <a:rPr lang="en-GB" sz="1400" b="0" dirty="0"/>
              <a:t>as well.</a:t>
            </a:r>
          </a:p>
          <a:p>
            <a:pPr marL="171450" indent="-171450">
              <a:buFont typeface="Arial" panose="020B0604020202020204" pitchFamily="34" charset="0"/>
              <a:buChar char="•"/>
            </a:pPr>
            <a:r>
              <a:rPr lang="en-GB" sz="1400" b="0" dirty="0"/>
              <a:t>A higher proportion of these children now play shooter games. This may raise concerns about </a:t>
            </a:r>
            <a:r>
              <a:rPr lang="en-GB" sz="1400" b="1" dirty="0"/>
              <a:t>how age appropriate the games favoured by some younger children actually are</a:t>
            </a:r>
            <a:r>
              <a:rPr lang="en-GB" sz="1400" b="0" dirty="0"/>
              <a:t>. </a:t>
            </a:r>
          </a:p>
          <a:p>
            <a:pPr marL="171450" indent="-171450">
              <a:buFont typeface="Arial" panose="020B0604020202020204" pitchFamily="34" charset="0"/>
              <a:buChar char="•"/>
            </a:pPr>
            <a:r>
              <a:rPr lang="en-GB" sz="1400" dirty="0"/>
              <a:t>While communication via games is a valuable social tool for many children, it can </a:t>
            </a:r>
            <a:r>
              <a:rPr lang="en-GB" sz="1400" b="1" dirty="0"/>
              <a:t>sometimes leave them vulnerable to unwanted interactions</a:t>
            </a:r>
            <a:r>
              <a:rPr lang="en-GB" sz="1400" dirty="0"/>
              <a:t>. This year (12%) of all children aged 8-17 said someone had been nasty/hurtful to them through an online game </a:t>
            </a:r>
          </a:p>
        </p:txBody>
      </p:sp>
      <p:sp>
        <p:nvSpPr>
          <p:cNvPr id="4" name="Slide Number Placeholder 3"/>
          <p:cNvSpPr>
            <a:spLocks noGrp="1"/>
          </p:cNvSpPr>
          <p:nvPr>
            <p:ph type="sldNum" sz="quarter" idx="5"/>
          </p:nvPr>
        </p:nvSpPr>
        <p:spPr/>
        <p:txBody>
          <a:bodyPr/>
          <a:lstStyle/>
          <a:p>
            <a:fld id="{EF89B59B-2120-461D-8222-CE3302E55416}" type="slidenum">
              <a:rPr lang="en-GB" smtClean="0"/>
              <a:t>15</a:t>
            </a:fld>
            <a:endParaRPr lang="en-GB"/>
          </a:p>
        </p:txBody>
      </p:sp>
    </p:spTree>
    <p:extLst>
      <p:ext uri="{BB962C8B-B14F-4D97-AF65-F5344CB8AC3E}">
        <p14:creationId xmlns:p14="http://schemas.microsoft.com/office/powerpoint/2010/main" val="1249739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B8561-0A43-82AF-C8C7-C00EF4E0B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B8DB8-200D-4DFC-7A44-56864BF55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4CA79-4451-F705-A129-982DFC6B752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C15A113-9028-DBC7-B3C8-D0D6F59CFFE2}"/>
              </a:ext>
            </a:extLst>
          </p:cNvPr>
          <p:cNvSpPr>
            <a:spLocks noGrp="1"/>
          </p:cNvSpPr>
          <p:nvPr>
            <p:ph type="sldNum" sz="quarter" idx="5"/>
          </p:nvPr>
        </p:nvSpPr>
        <p:spPr/>
        <p:txBody>
          <a:bodyPr/>
          <a:lstStyle/>
          <a:p>
            <a:fld id="{EF89B59B-2120-461D-8222-CE3302E55416}" type="slidenum">
              <a:rPr lang="en-GB" smtClean="0"/>
              <a:t>16</a:t>
            </a:fld>
            <a:endParaRPr lang="en-GB"/>
          </a:p>
        </p:txBody>
      </p:sp>
    </p:spTree>
    <p:extLst>
      <p:ext uri="{BB962C8B-B14F-4D97-AF65-F5344CB8AC3E}">
        <p14:creationId xmlns:p14="http://schemas.microsoft.com/office/powerpoint/2010/main" val="466738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Other tips to consider if you know your child live streams</a:t>
            </a:r>
          </a:p>
        </p:txBody>
      </p:sp>
      <p:sp>
        <p:nvSpPr>
          <p:cNvPr id="4" name="Header Placeholder 3"/>
          <p:cNvSpPr>
            <a:spLocks noGrp="1"/>
          </p:cNvSpPr>
          <p:nvPr>
            <p:ph type="hdr" sz="quarter" idx="10"/>
          </p:nvPr>
        </p:nvSpPr>
        <p:spPr/>
        <p:txBody>
          <a:bodyPr/>
          <a:lstStyle/>
          <a:p>
            <a:pPr defTabSz="990752">
              <a:defRPr/>
            </a:pPr>
            <a:endParaRPr lang="en-GB">
              <a:solidFill>
                <a:prstClr val="black"/>
              </a:solidFill>
              <a:latin typeface="Calibri" panose="020F0502020204030204"/>
            </a:endParaRPr>
          </a:p>
        </p:txBody>
      </p:sp>
      <p:sp>
        <p:nvSpPr>
          <p:cNvPr id="5" name="Footer Placeholder 4"/>
          <p:cNvSpPr>
            <a:spLocks noGrp="1"/>
          </p:cNvSpPr>
          <p:nvPr>
            <p:ph type="ftr" sz="quarter" idx="11"/>
          </p:nvPr>
        </p:nvSpPr>
        <p:spPr/>
        <p:txBody>
          <a:bodyPr/>
          <a:lstStyle/>
          <a:p>
            <a:pPr defTabSz="990752">
              <a:defRPr/>
            </a:pPr>
            <a:endParaRPr lang="en-GB">
              <a:solidFill>
                <a:prstClr val="black"/>
              </a:solidFill>
              <a:latin typeface="Calibri" panose="020F0502020204030204"/>
            </a:endParaRPr>
          </a:p>
        </p:txBody>
      </p:sp>
      <p:sp>
        <p:nvSpPr>
          <p:cNvPr id="6" name="Slide Number Placeholder 5"/>
          <p:cNvSpPr>
            <a:spLocks noGrp="1"/>
          </p:cNvSpPr>
          <p:nvPr>
            <p:ph type="sldNum" sz="quarter" idx="12"/>
          </p:nvPr>
        </p:nvSpPr>
        <p:spPr/>
        <p:txBody>
          <a:bodyPr/>
          <a:lstStyle/>
          <a:p>
            <a:pPr defTabSz="990752">
              <a:defRPr/>
            </a:pPr>
            <a:fld id="{EFDDBACE-0F8F-43FD-98F0-DEE13552DADA}" type="slidenum">
              <a:rPr lang="en-GB">
                <a:solidFill>
                  <a:prstClr val="black"/>
                </a:solidFill>
                <a:latin typeface="Calibri" panose="020F0502020204030204"/>
              </a:rPr>
              <a:pPr defTabSz="990752">
                <a:defRPr/>
              </a:pPr>
              <a:t>17</a:t>
            </a:fld>
            <a:endParaRPr lang="en-GB">
              <a:solidFill>
                <a:prstClr val="black"/>
              </a:solidFill>
              <a:latin typeface="Calibri" panose="020F0502020204030204"/>
            </a:endParaRPr>
          </a:p>
        </p:txBody>
      </p:sp>
    </p:spTree>
    <p:extLst>
      <p:ext uri="{BB962C8B-B14F-4D97-AF65-F5344CB8AC3E}">
        <p14:creationId xmlns:p14="http://schemas.microsoft.com/office/powerpoint/2010/main" val="2460317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03B5A-CA2B-CF7A-E419-711791265A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F6E07-7A0C-5E2E-EDB9-15936B502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73687-84B7-2DB9-D18D-7A881F07906E}"/>
              </a:ext>
            </a:extLst>
          </p:cNvPr>
          <p:cNvSpPr>
            <a:spLocks noGrp="1"/>
          </p:cNvSpPr>
          <p:nvPr>
            <p:ph type="body" idx="1"/>
          </p:nvPr>
        </p:nvSpPr>
        <p:spPr/>
        <p:txBody>
          <a:bodyPr/>
          <a:lstStyle/>
          <a:p>
            <a:r>
              <a:rPr lang="en-GB" sz="1400" b="1" dirty="0"/>
              <a:t>ASK</a:t>
            </a:r>
            <a:r>
              <a:rPr lang="en-GB" sz="1400" dirty="0"/>
              <a:t> – What does Gen AI mean to you?</a:t>
            </a:r>
          </a:p>
          <a:p>
            <a:endParaRPr lang="en-GB" sz="1400" dirty="0"/>
          </a:p>
          <a:p>
            <a:r>
              <a:rPr lang="en-GB" sz="1400" b="1" dirty="0"/>
              <a:t>TELL</a:t>
            </a:r>
            <a:r>
              <a:rPr lang="en-GB" sz="1400" dirty="0"/>
              <a:t> -Al systems are designed to complete tasks and solve problems that in the past would have needed human thinking. Generative Al (</a:t>
            </a:r>
            <a:r>
              <a:rPr lang="en-GB" sz="1400" dirty="0" err="1"/>
              <a:t>genAl</a:t>
            </a:r>
            <a:r>
              <a:rPr lang="en-GB" sz="1400" dirty="0"/>
              <a:t>) allows us to ask Al to create things for us, such as photos, music, emails, and recipes and is able to work with and process vast amounts of information to complete the task it is set. </a:t>
            </a:r>
            <a:r>
              <a:rPr lang="en-GB" sz="1400" dirty="0" err="1"/>
              <a:t>GenAl</a:t>
            </a:r>
            <a:r>
              <a:rPr lang="en-GB" sz="1400" dirty="0"/>
              <a:t> can be found on many different platforms, apps and websites.. Children and young people often use Gen AI for:</a:t>
            </a:r>
          </a:p>
          <a:p>
            <a:pPr marL="457200" indent="-457200">
              <a:buFont typeface="Arial" panose="020B0604020202020204" pitchFamily="34" charset="0"/>
              <a:buChar char="•"/>
            </a:pPr>
            <a:r>
              <a:rPr lang="en-GB" sz="1400" dirty="0"/>
              <a:t>Asking questions </a:t>
            </a:r>
          </a:p>
          <a:p>
            <a:pPr marL="457200" indent="-457200">
              <a:buFont typeface="Arial" panose="020B0604020202020204" pitchFamily="34" charset="0"/>
              <a:buChar char="•"/>
            </a:pPr>
            <a:r>
              <a:rPr lang="en-GB" sz="1400" dirty="0"/>
              <a:t>Studying and revision </a:t>
            </a:r>
          </a:p>
          <a:p>
            <a:pPr marL="457200" indent="-457200">
              <a:buFont typeface="Arial" panose="020B0604020202020204" pitchFamily="34" charset="0"/>
              <a:buChar char="•"/>
            </a:pPr>
            <a:r>
              <a:rPr lang="en-GB" sz="1400" dirty="0"/>
              <a:t>Getting advice </a:t>
            </a:r>
          </a:p>
          <a:p>
            <a:pPr marL="457200" indent="-457200">
              <a:buFont typeface="Arial" panose="020B0604020202020204" pitchFamily="34" charset="0"/>
              <a:buChar char="•"/>
            </a:pPr>
            <a:r>
              <a:rPr lang="en-GB" sz="1400" dirty="0"/>
              <a:t>Planning </a:t>
            </a:r>
          </a:p>
          <a:p>
            <a:pPr marL="457200" indent="-457200">
              <a:buFont typeface="Arial" panose="020B0604020202020204" pitchFamily="34" charset="0"/>
              <a:buChar char="•"/>
            </a:pPr>
            <a:r>
              <a:rPr lang="en-GB" sz="1400" dirty="0"/>
              <a:t>Coding </a:t>
            </a:r>
          </a:p>
          <a:p>
            <a:pPr marL="457200" indent="-457200">
              <a:buFont typeface="Arial" panose="020B0604020202020204" pitchFamily="34" charset="0"/>
              <a:buChar char="•"/>
            </a:pPr>
            <a:r>
              <a:rPr lang="en-GB" sz="1400" dirty="0"/>
              <a:t>Being creative through art or music </a:t>
            </a:r>
          </a:p>
          <a:p>
            <a:pPr marL="457200" indent="-457200">
              <a:buFont typeface="Arial" panose="020B0604020202020204" pitchFamily="34" charset="0"/>
              <a:buChar char="•"/>
            </a:pPr>
            <a:r>
              <a:rPr lang="en-GB" sz="1400" dirty="0"/>
              <a:t>For ideas and inspiration </a:t>
            </a:r>
          </a:p>
          <a:p>
            <a:pPr marL="457200" indent="-457200">
              <a:buFont typeface="Arial" panose="020B0604020202020204" pitchFamily="34" charset="0"/>
              <a:buChar char="•"/>
            </a:pPr>
            <a:r>
              <a:rPr lang="en-GB" sz="1400" dirty="0"/>
              <a:t>Drafting messages and emails </a:t>
            </a:r>
          </a:p>
          <a:p>
            <a:pPr marL="457200" indent="-457200">
              <a:buFont typeface="Arial" panose="020B0604020202020204" pitchFamily="34" charset="0"/>
              <a:buChar char="•"/>
            </a:pPr>
            <a:r>
              <a:rPr lang="en-GB" sz="1400" dirty="0"/>
              <a:t>Analysing data </a:t>
            </a:r>
          </a:p>
          <a:p>
            <a:pPr marL="0" indent="0">
              <a:buFont typeface="Arial" panose="020B0604020202020204" pitchFamily="34" charset="0"/>
              <a:buNone/>
            </a:pPr>
            <a:endParaRPr lang="en-GB" sz="1400" dirty="0"/>
          </a:p>
          <a:p>
            <a:r>
              <a:rPr lang="en-GB" sz="1400" b="1" dirty="0"/>
              <a:t>EXPLAIN: </a:t>
            </a:r>
            <a:r>
              <a:rPr lang="en-GB" sz="1400" b="0" i="0" kern="1200" dirty="0">
                <a:solidFill>
                  <a:schemeClr val="tx1"/>
                </a:solidFill>
                <a:effectLst/>
                <a:latin typeface="+mn-lt"/>
                <a:ea typeface="+mn-ea"/>
                <a:cs typeface="+mn-cs"/>
              </a:rPr>
              <a:t>Lots of talk about pupils using it to cheat in coursework but perhaps not as much about some of the very real safeguarding risks</a:t>
            </a:r>
          </a:p>
          <a:p>
            <a:r>
              <a:rPr lang="en-GB" sz="1400" b="0" i="0" kern="1200" dirty="0">
                <a:solidFill>
                  <a:schemeClr val="tx1"/>
                </a:solidFill>
                <a:effectLst/>
                <a:latin typeface="+mn-lt"/>
                <a:ea typeface="+mn-ea"/>
                <a:cs typeface="+mn-cs"/>
              </a:rPr>
              <a:t>Let’s not forget many gen-ai apps are publicly available to EVERYONE. Many mainstream Social Media and Education Platforms have chatbots or gen-ai functions too!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kern="1200" dirty="0">
                <a:solidFill>
                  <a:schemeClr val="tx1"/>
                </a:solidFill>
                <a:effectLst/>
                <a:latin typeface="+mn-lt"/>
                <a:ea typeface="+mn-ea"/>
                <a:cs typeface="+mn-cs"/>
              </a:rPr>
              <a:t>An Internet Matters report warns </a:t>
            </a:r>
            <a:r>
              <a:rPr lang="en-GB" sz="1400" b="1" i="0" kern="1200" dirty="0">
                <a:solidFill>
                  <a:schemeClr val="tx1"/>
                </a:solidFill>
                <a:effectLst/>
                <a:latin typeface="+mn-lt"/>
                <a:ea typeface="+mn-ea"/>
                <a:cs typeface="+mn-cs"/>
              </a:rPr>
              <a:t>vulnerable children are most at risk, </a:t>
            </a:r>
            <a:r>
              <a:rPr lang="en-GB" sz="1400" b="0" i="0" kern="1200" dirty="0">
                <a:solidFill>
                  <a:schemeClr val="tx1"/>
                </a:solidFill>
                <a:effectLst/>
                <a:latin typeface="+mn-lt"/>
                <a:ea typeface="+mn-ea"/>
                <a:cs typeface="+mn-cs"/>
              </a:rPr>
              <a:t>with the survey finding 71% of vulnerable children are using AI chatbots. A quarter (26%) of vulnerable children who are using AI chatbots, say they would rather talk to an AI chatbot than a real person, and 23% said they use chatbots because they don’t have anyone else to talk to.  </a:t>
            </a:r>
          </a:p>
          <a:p>
            <a:endParaRPr lang="en-GB" sz="1400" b="0" i="0" kern="1200" dirty="0">
              <a:solidFill>
                <a:schemeClr val="tx1"/>
              </a:solidFill>
              <a:effectLst/>
              <a:latin typeface="+mn-lt"/>
              <a:ea typeface="+mn-ea"/>
              <a:cs typeface="+mn-cs"/>
            </a:endParaRP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SHOW</a:t>
            </a:r>
            <a:r>
              <a:rPr lang="en-GB" sz="1400" dirty="0"/>
              <a:t> – Childnet’s Parent Leaflet and  scroll through key strategies and pointers to help keep children safe: -   </a:t>
            </a:r>
            <a:r>
              <a:rPr lang="en-GB" sz="1400" dirty="0">
                <a:hlinkClick r:id="rId3"/>
              </a:rPr>
              <a:t>https://www.childnet.com/wp-content/uploads/2025/03/Childnet-Cheat-Sheet-GenAI.pdf</a:t>
            </a:r>
            <a:r>
              <a:rPr lang="en-GB" sz="1400" dirty="0"/>
              <a:t> </a:t>
            </a:r>
          </a:p>
          <a:p>
            <a:pPr marL="0" indent="0">
              <a:buFont typeface="Arial" panose="020B0604020202020204" pitchFamily="34" charset="0"/>
              <a:buNone/>
            </a:pPr>
            <a:endParaRPr lang="en-GB" sz="1400" dirty="0"/>
          </a:p>
        </p:txBody>
      </p:sp>
      <p:sp>
        <p:nvSpPr>
          <p:cNvPr id="4" name="Slide Number Placeholder 3">
            <a:extLst>
              <a:ext uri="{FF2B5EF4-FFF2-40B4-BE49-F238E27FC236}">
                <a16:creationId xmlns:a16="http://schemas.microsoft.com/office/drawing/2014/main" id="{9920336A-43BA-70CB-5A20-53E79918381B}"/>
              </a:ext>
            </a:extLst>
          </p:cNvPr>
          <p:cNvSpPr>
            <a:spLocks noGrp="1"/>
          </p:cNvSpPr>
          <p:nvPr>
            <p:ph type="sldNum" sz="quarter" idx="5"/>
          </p:nvPr>
        </p:nvSpPr>
        <p:spPr/>
        <p:txBody>
          <a:bodyPr/>
          <a:lstStyle/>
          <a:p>
            <a:fld id="{EF89B59B-2120-461D-8222-CE3302E55416}" type="slidenum">
              <a:rPr lang="en-GB" smtClean="0"/>
              <a:t>18</a:t>
            </a:fld>
            <a:endParaRPr lang="en-GB"/>
          </a:p>
        </p:txBody>
      </p:sp>
    </p:spTree>
    <p:extLst>
      <p:ext uri="{BB962C8B-B14F-4D97-AF65-F5344CB8AC3E}">
        <p14:creationId xmlns:p14="http://schemas.microsoft.com/office/powerpoint/2010/main" val="206892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077C9-3F0E-D876-F08A-9184712D9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76EDD-9A5F-C6BB-4F57-8BCEBD91B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2C969-3F2F-80C3-30E5-156744BEEB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u="none" strike="noStrike" dirty="0">
              <a:solidFill>
                <a:srgbClr val="1D9BF0"/>
              </a:solidFill>
              <a:effectLst/>
              <a:latin typeface="TwitterChirp"/>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u="none" strike="noStrike" dirty="0">
                <a:solidFill>
                  <a:srgbClr val="1D9BF0"/>
                </a:solidFill>
                <a:effectLst/>
                <a:latin typeface="TwitterChirp"/>
              </a:rPr>
              <a:t>Take them through some of the key points from this poster highlighting the safeguarding risks of Gen-AI</a:t>
            </a: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4ADC77B3-6A61-1EFA-0369-AED06272C8E6}"/>
              </a:ext>
            </a:extLst>
          </p:cNvPr>
          <p:cNvSpPr>
            <a:spLocks noGrp="1"/>
          </p:cNvSpPr>
          <p:nvPr>
            <p:ph type="sldNum" sz="quarter" idx="5"/>
          </p:nvPr>
        </p:nvSpPr>
        <p:spPr/>
        <p:txBody>
          <a:bodyPr/>
          <a:lstStyle/>
          <a:p>
            <a:fld id="{5985D112-682F-4487-9187-E5AF34266267}" type="slidenum">
              <a:rPr lang="en-GB" smtClean="0"/>
              <a:t>19</a:t>
            </a:fld>
            <a:endParaRPr lang="en-GB"/>
          </a:p>
        </p:txBody>
      </p:sp>
    </p:spTree>
    <p:extLst>
      <p:ext uri="{BB962C8B-B14F-4D97-AF65-F5344CB8AC3E}">
        <p14:creationId xmlns:p14="http://schemas.microsoft.com/office/powerpoint/2010/main" val="3560719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kern="1200" dirty="0">
                <a:latin typeface="+mn-lt"/>
                <a:ea typeface="+mj-ea"/>
                <a:cs typeface="+mj-cs"/>
              </a:rPr>
              <a:t>TELL - </a:t>
            </a:r>
            <a:r>
              <a:rPr lang="en-GB" sz="1400" b="0" i="0" dirty="0">
                <a:solidFill>
                  <a:srgbClr val="3B3A39"/>
                </a:solidFill>
                <a:effectLst/>
                <a:latin typeface="+mn-lt"/>
              </a:rPr>
              <a:t>WhatsApp let users send messages and content to contacts added to their account. To use the service in the UK, users must be 13-years-old or older (as of April 2024. The minimum age for WhatsApp used to be 16)</a:t>
            </a:r>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20</a:t>
            </a:fld>
            <a:endParaRPr lang="en-GB"/>
          </a:p>
        </p:txBody>
      </p:sp>
    </p:spTree>
    <p:extLst>
      <p:ext uri="{BB962C8B-B14F-4D97-AF65-F5344CB8AC3E}">
        <p14:creationId xmlns:p14="http://schemas.microsoft.com/office/powerpoint/2010/main" val="2154936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SHARE</a:t>
            </a:r>
            <a:r>
              <a:rPr lang="en-GB" sz="1400" dirty="0"/>
              <a:t> – 5 top tips from the parent safety guide at https://www.internetmatters.org/resources/whatsapp-safety-a-how-to-guide-for-parents/#whatsapp-safety-tips</a:t>
            </a:r>
          </a:p>
          <a:p>
            <a:endParaRPr lang="en-GB" sz="1400" dirty="0"/>
          </a:p>
          <a:p>
            <a:r>
              <a:rPr lang="en-GB" sz="1400" b="1" dirty="0"/>
              <a:t>EXPLAIN</a:t>
            </a:r>
            <a:r>
              <a:rPr lang="en-GB" sz="1400" dirty="0"/>
              <a:t> – it’s useful to talk with children about etiquette when using group chats e.g.</a:t>
            </a:r>
          </a:p>
          <a:p>
            <a:pPr marL="171450" indent="-171450">
              <a:buFont typeface="Arial" panose="020B0604020202020204" pitchFamily="34" charset="0"/>
              <a:buChar char="•"/>
            </a:pPr>
            <a:r>
              <a:rPr lang="en-GB" sz="1400" dirty="0"/>
              <a:t>how to communicate</a:t>
            </a:r>
          </a:p>
          <a:p>
            <a:pPr marL="171450" indent="-171450">
              <a:buFont typeface="Arial" panose="020B0604020202020204" pitchFamily="34" charset="0"/>
              <a:buChar char="•"/>
            </a:pPr>
            <a:r>
              <a:rPr lang="en-GB" sz="1400" dirty="0"/>
              <a:t>what language to use/not use</a:t>
            </a:r>
          </a:p>
          <a:p>
            <a:pPr marL="171450" indent="-171450">
              <a:buFont typeface="Arial" panose="020B0604020202020204" pitchFamily="34" charset="0"/>
              <a:buChar char="•"/>
            </a:pPr>
            <a:r>
              <a:rPr lang="en-GB" sz="1400" dirty="0"/>
              <a:t>recognition that others may see your messages if copied and shared</a:t>
            </a:r>
          </a:p>
          <a:p>
            <a:pPr marL="171450" indent="-171450">
              <a:buFont typeface="Arial" panose="020B0604020202020204" pitchFamily="34" charset="0"/>
              <a:buChar char="•"/>
            </a:pPr>
            <a:r>
              <a:rPr lang="en-GB" sz="1400" dirty="0"/>
              <a:t>what to do if someone is unkind to them or others etc.</a:t>
            </a:r>
          </a:p>
        </p:txBody>
      </p:sp>
      <p:sp>
        <p:nvSpPr>
          <p:cNvPr id="4" name="Slide Number Placeholder 3"/>
          <p:cNvSpPr>
            <a:spLocks noGrp="1"/>
          </p:cNvSpPr>
          <p:nvPr>
            <p:ph type="sldNum" sz="quarter" idx="5"/>
          </p:nvPr>
        </p:nvSpPr>
        <p:spPr/>
        <p:txBody>
          <a:bodyPr/>
          <a:lstStyle/>
          <a:p>
            <a:fld id="{EF89B59B-2120-461D-8222-CE3302E55416}" type="slidenum">
              <a:rPr lang="en-GB" smtClean="0"/>
              <a:t>21</a:t>
            </a:fld>
            <a:endParaRPr lang="en-GB"/>
          </a:p>
        </p:txBody>
      </p:sp>
    </p:spTree>
    <p:extLst>
      <p:ext uri="{BB962C8B-B14F-4D97-AF65-F5344CB8AC3E}">
        <p14:creationId xmlns:p14="http://schemas.microsoft.com/office/powerpoint/2010/main" val="1916012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 – </a:t>
            </a:r>
            <a:r>
              <a:rPr lang="en-GB" sz="1400" b="0" dirty="0"/>
              <a:t>they don’t need to be experts, but they can empower themselves by finding out about the suitability of the games/apps their child uses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SHOW</a:t>
            </a:r>
            <a:r>
              <a:rPr lang="en-GB" sz="1400" dirty="0"/>
              <a:t> – the Common Sense Media page and pick an app or game to show how easy it is to find a review</a:t>
            </a:r>
          </a:p>
        </p:txBody>
      </p:sp>
      <p:sp>
        <p:nvSpPr>
          <p:cNvPr id="4" name="Slide Number Placeholder 3"/>
          <p:cNvSpPr>
            <a:spLocks noGrp="1"/>
          </p:cNvSpPr>
          <p:nvPr>
            <p:ph type="sldNum" sz="quarter" idx="5"/>
          </p:nvPr>
        </p:nvSpPr>
        <p:spPr/>
        <p:txBody>
          <a:bodyPr/>
          <a:lstStyle/>
          <a:p>
            <a:fld id="{5985D112-682F-4487-9187-E5AF34266267}" type="slidenum">
              <a:rPr lang="en-GB" smtClean="0"/>
              <a:t>22</a:t>
            </a:fld>
            <a:endParaRPr lang="en-GB"/>
          </a:p>
        </p:txBody>
      </p:sp>
    </p:spTree>
    <p:extLst>
      <p:ext uri="{BB962C8B-B14F-4D97-AF65-F5344CB8AC3E}">
        <p14:creationId xmlns:p14="http://schemas.microsoft.com/office/powerpoint/2010/main" val="3844246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4E4757"/>
                </a:solidFill>
                <a:effectLst/>
                <a:latin typeface="+mn-lt"/>
              </a:rPr>
              <a:t>UK uses the PEGI (Pan European Game Information) system to give games their age ratings to help people </a:t>
            </a:r>
            <a:r>
              <a:rPr lang="en-GB" sz="1400" b="0" i="0" dirty="0">
                <a:solidFill>
                  <a:srgbClr val="4D5156"/>
                </a:solidFill>
                <a:effectLst/>
                <a:latin typeface="+mn-lt"/>
              </a:rPr>
              <a:t>make informed decisions when buying video games or apps through the use of age recommendations and content descriptors. </a:t>
            </a:r>
            <a:r>
              <a:rPr lang="en-GB" sz="1400" b="0" i="0" dirty="0">
                <a:solidFill>
                  <a:srgbClr val="4E4757"/>
                </a:solidFill>
                <a:effectLst/>
                <a:latin typeface="+mn-lt"/>
              </a:rPr>
              <a:t>.</a:t>
            </a:r>
            <a:r>
              <a:rPr lang="en-GB" sz="1400" b="0" i="0" dirty="0">
                <a:solidFill>
                  <a:srgbClr val="4D5156"/>
                </a:solidFill>
                <a:effectLst/>
                <a:latin typeface="+mn-lt"/>
              </a:rPr>
              <a:t>You can find out more here: https://parentzone.org.uk/article/pegi-games-ratings#:~:text=The%20UK%20uses%20the%20PEGI,about%20how%20PEGI%20classifies%20games. </a:t>
            </a: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23</a:t>
            </a:fld>
            <a:endParaRPr lang="en-GB"/>
          </a:p>
        </p:txBody>
      </p:sp>
    </p:spTree>
    <p:extLst>
      <p:ext uri="{BB962C8B-B14F-4D97-AF65-F5344CB8AC3E}">
        <p14:creationId xmlns:p14="http://schemas.microsoft.com/office/powerpoint/2010/main" val="3155609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Talk to your children about these free reporting helplines to support them if they are worried.</a:t>
            </a:r>
          </a:p>
          <a:p>
            <a:r>
              <a:rPr lang="en-GB" sz="1400" dirty="0">
                <a:latin typeface="+mn-lt"/>
              </a:rPr>
              <a:t>For older children, The Mix </a:t>
            </a:r>
            <a:r>
              <a:rPr lang="en-GB" sz="1400" b="0" i="0" dirty="0">
                <a:solidFill>
                  <a:srgbClr val="333742"/>
                </a:solidFill>
                <a:effectLst/>
                <a:latin typeface="+mn-lt"/>
              </a:rPr>
              <a:t>provides help for young people aged 11-25</a:t>
            </a:r>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24</a:t>
            </a:fld>
            <a:endParaRPr lang="en-GB"/>
          </a:p>
        </p:txBody>
      </p:sp>
    </p:spTree>
    <p:extLst>
      <p:ext uri="{BB962C8B-B14F-4D97-AF65-F5344CB8AC3E}">
        <p14:creationId xmlns:p14="http://schemas.microsoft.com/office/powerpoint/2010/main" val="3643037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Each social media site has it’s own processes for reporting inappropriate/harmful content.</a:t>
            </a:r>
          </a:p>
        </p:txBody>
      </p:sp>
      <p:sp>
        <p:nvSpPr>
          <p:cNvPr id="4" name="Slide Number Placeholder 3"/>
          <p:cNvSpPr>
            <a:spLocks noGrp="1"/>
          </p:cNvSpPr>
          <p:nvPr>
            <p:ph type="sldNum" sz="quarter" idx="5"/>
          </p:nvPr>
        </p:nvSpPr>
        <p:spPr/>
        <p:txBody>
          <a:bodyPr/>
          <a:lstStyle/>
          <a:p>
            <a:fld id="{EF89B59B-2120-461D-8222-CE3302E55416}" type="slidenum">
              <a:rPr lang="en-GB" smtClean="0"/>
              <a:t>25</a:t>
            </a:fld>
            <a:endParaRPr lang="en-GB"/>
          </a:p>
        </p:txBody>
      </p:sp>
    </p:spTree>
    <p:extLst>
      <p:ext uri="{BB962C8B-B14F-4D97-AF65-F5344CB8AC3E}">
        <p14:creationId xmlns:p14="http://schemas.microsoft.com/office/powerpoint/2010/main" val="489732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i="0" dirty="0">
                <a:effectLst/>
                <a:latin typeface="+mn-lt"/>
              </a:rPr>
              <a:t>TELL</a:t>
            </a:r>
            <a:r>
              <a:rPr lang="en-GB" sz="1400" b="0" i="0" dirty="0">
                <a:effectLst/>
                <a:latin typeface="+mn-lt"/>
              </a:rPr>
              <a:t>:</a:t>
            </a:r>
          </a:p>
          <a:p>
            <a:pPr marL="457200" indent="-457200">
              <a:buFont typeface="Arial" panose="020B0604020202020204" pitchFamily="34" charset="0"/>
              <a:buChar char="•"/>
            </a:pPr>
            <a:r>
              <a:rPr lang="en-GB" sz="1400" b="0" i="0" dirty="0">
                <a:effectLst/>
                <a:latin typeface="+mn-lt"/>
              </a:rPr>
              <a:t>Remember, the online world can be both exciting and treacherous. Just as you’d look both ways before crossing the street, take a moment to assess the digital landscape. </a:t>
            </a:r>
          </a:p>
          <a:p>
            <a:pPr marL="457200" indent="-457200">
              <a:buFont typeface="Arial" panose="020B0604020202020204" pitchFamily="34" charset="0"/>
              <a:buChar char="•"/>
            </a:pPr>
            <a:r>
              <a:rPr lang="en-GB" sz="1400" b="0" i="0" dirty="0">
                <a:effectLst/>
                <a:latin typeface="+mn-lt"/>
              </a:rPr>
              <a:t>Stay informed, stay connected, but most importantly, keep talking to your child. </a:t>
            </a:r>
          </a:p>
          <a:p>
            <a:pPr marL="457200" indent="-457200">
              <a:buFont typeface="Arial" panose="020B0604020202020204" pitchFamily="34" charset="0"/>
              <a:buChar char="•"/>
            </a:pPr>
            <a:r>
              <a:rPr lang="en-GB" sz="1400" b="0" i="0" dirty="0">
                <a:effectLst/>
                <a:latin typeface="+mn-lt"/>
              </a:rPr>
              <a:t>ParentSafe is a dedicated website for parents, to help them to stay up to date with online safety and empower them to have meaningful discussions with their child to keep them safe. </a:t>
            </a: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26</a:t>
            </a:fld>
            <a:endParaRPr lang="en-GB"/>
          </a:p>
        </p:txBody>
      </p:sp>
    </p:spTree>
    <p:extLst>
      <p:ext uri="{BB962C8B-B14F-4D97-AF65-F5344CB8AC3E}">
        <p14:creationId xmlns:p14="http://schemas.microsoft.com/office/powerpoint/2010/main" val="1505571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You may wish to scroll through </a:t>
            </a:r>
            <a:r>
              <a:rPr lang="en-GB" sz="1400" dirty="0">
                <a:latin typeface="+mn-lt"/>
                <a:hlinkClick r:id="rId3"/>
              </a:rPr>
              <a:t>parentsafe.lgfl.net </a:t>
            </a:r>
            <a:r>
              <a:rPr lang="en-GB" sz="1400" dirty="0">
                <a:latin typeface="+mn-lt"/>
              </a:rPr>
              <a:t>and showcase some of the resources or videos here too. We’ve selected a few in the following slides for you, but feel free to choose any relevant resources to suit your audience.</a:t>
            </a:r>
          </a:p>
          <a:p>
            <a:pPr marL="0" indent="0">
              <a:buNone/>
            </a:pP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27</a:t>
            </a:fld>
            <a:endParaRPr lang="en-GB"/>
          </a:p>
        </p:txBody>
      </p:sp>
    </p:spTree>
    <p:extLst>
      <p:ext uri="{BB962C8B-B14F-4D97-AF65-F5344CB8AC3E}">
        <p14:creationId xmlns:p14="http://schemas.microsoft.com/office/powerpoint/2010/main" val="951614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why not put this fridge-friendly poster on your fridge?</a:t>
            </a:r>
          </a:p>
        </p:txBody>
      </p:sp>
      <p:sp>
        <p:nvSpPr>
          <p:cNvPr id="4" name="Slide Number Placeholder 3"/>
          <p:cNvSpPr>
            <a:spLocks noGrp="1"/>
          </p:cNvSpPr>
          <p:nvPr>
            <p:ph type="sldNum" sz="quarter" idx="5"/>
          </p:nvPr>
        </p:nvSpPr>
        <p:spPr/>
        <p:txBody>
          <a:bodyPr/>
          <a:lstStyle/>
          <a:p>
            <a:fld id="{EF89B59B-2120-461D-8222-CE3302E55416}" type="slidenum">
              <a:rPr lang="en-GB" smtClean="0"/>
              <a:t>28</a:t>
            </a:fld>
            <a:endParaRPr lang="en-GB"/>
          </a:p>
        </p:txBody>
      </p:sp>
    </p:spTree>
    <p:extLst>
      <p:ext uri="{BB962C8B-B14F-4D97-AF65-F5344CB8AC3E}">
        <p14:creationId xmlns:p14="http://schemas.microsoft.com/office/powerpoint/2010/main" val="285492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Please amend this slide with anything further you want to tell parents about reporting concerns to the school and seeking help</a:t>
            </a:r>
          </a:p>
        </p:txBody>
      </p:sp>
      <p:sp>
        <p:nvSpPr>
          <p:cNvPr id="4" name="Slide Number Placeholder 3"/>
          <p:cNvSpPr>
            <a:spLocks noGrp="1"/>
          </p:cNvSpPr>
          <p:nvPr>
            <p:ph type="sldNum" sz="quarter" idx="5"/>
          </p:nvPr>
        </p:nvSpPr>
        <p:spPr/>
        <p:txBody>
          <a:bodyPr/>
          <a:lstStyle/>
          <a:p>
            <a:fld id="{EF89B59B-2120-461D-8222-CE3302E55416}" type="slidenum">
              <a:rPr lang="en-GB" smtClean="0"/>
              <a:t>29</a:t>
            </a:fld>
            <a:endParaRPr lang="en-GB"/>
          </a:p>
        </p:txBody>
      </p:sp>
    </p:spTree>
    <p:extLst>
      <p:ext uri="{BB962C8B-B14F-4D97-AF65-F5344CB8AC3E}">
        <p14:creationId xmlns:p14="http://schemas.microsoft.com/office/powerpoint/2010/main" val="1030509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E1ACB-F2DD-2F34-B4EF-9E425802B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C8DFA-1147-0DB8-C92B-F8E5351EC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5417E-EF41-959C-33E6-C0B2447578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349C2D6-CFA6-475F-DA0D-CFDF25748D97}"/>
              </a:ext>
            </a:extLst>
          </p:cNvPr>
          <p:cNvSpPr>
            <a:spLocks noGrp="1"/>
          </p:cNvSpPr>
          <p:nvPr>
            <p:ph type="sldNum" sz="quarter" idx="5"/>
          </p:nvPr>
        </p:nvSpPr>
        <p:spPr/>
        <p:txBody>
          <a:bodyPr/>
          <a:lstStyle/>
          <a:p>
            <a:fld id="{EF89B59B-2120-461D-8222-CE3302E55416}" type="slidenum">
              <a:rPr lang="en-GB" smtClean="0"/>
              <a:t>30</a:t>
            </a:fld>
            <a:endParaRPr lang="en-GB"/>
          </a:p>
        </p:txBody>
      </p:sp>
    </p:spTree>
    <p:extLst>
      <p:ext uri="{BB962C8B-B14F-4D97-AF65-F5344CB8AC3E}">
        <p14:creationId xmlns:p14="http://schemas.microsoft.com/office/powerpoint/2010/main" val="13409484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ASK</a:t>
            </a:r>
            <a:r>
              <a:rPr lang="en-GB" sz="1400" dirty="0"/>
              <a:t> – What do you do that works well? Share good practice</a:t>
            </a:r>
          </a:p>
          <a:p>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REMIND</a:t>
            </a:r>
            <a:r>
              <a:rPr lang="en-GB" sz="1400" dirty="0"/>
              <a:t> -  You do not need to be a tech expert to help your child with staying safe online. It’s ultimately about communication and being proactive.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endParaRPr lang="en-GB" sz="1400" dirty="0"/>
          </a:p>
        </p:txBody>
      </p:sp>
      <p:sp>
        <p:nvSpPr>
          <p:cNvPr id="4" name="Slide Number Placeholder 3"/>
          <p:cNvSpPr>
            <a:spLocks noGrp="1"/>
          </p:cNvSpPr>
          <p:nvPr>
            <p:ph type="sldNum" sz="quarter" idx="5"/>
          </p:nvPr>
        </p:nvSpPr>
        <p:spPr/>
        <p:txBody>
          <a:bodyPr/>
          <a:lstStyle/>
          <a:p>
            <a:fld id="{EF89B59B-2120-461D-8222-CE3302E55416}" type="slidenum">
              <a:rPr lang="en-GB" smtClean="0"/>
              <a:t>31</a:t>
            </a:fld>
            <a:endParaRPr lang="en-GB"/>
          </a:p>
        </p:txBody>
      </p:sp>
    </p:spTree>
    <p:extLst>
      <p:ext uri="{BB962C8B-B14F-4D97-AF65-F5344CB8AC3E}">
        <p14:creationId xmlns:p14="http://schemas.microsoft.com/office/powerpoint/2010/main" val="3849137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F89B59B-2120-461D-8222-CE3302E55416}" type="slidenum">
              <a:rPr lang="en-GB" smtClean="0"/>
              <a:t>32</a:t>
            </a:fld>
            <a:endParaRPr lang="en-GB"/>
          </a:p>
        </p:txBody>
      </p:sp>
    </p:spTree>
    <p:extLst>
      <p:ext uri="{BB962C8B-B14F-4D97-AF65-F5344CB8AC3E}">
        <p14:creationId xmlns:p14="http://schemas.microsoft.com/office/powerpoint/2010/main" val="7473772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B9F1-3E71-4CEE-1595-ED4521B7A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1C2F2-D686-8DE6-72A2-40022F88F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49357-9E53-4C9A-B31B-A919747DF5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Of the third of online 8-17s who think their screentime is too high, just over half (52%) also think their parents’ screentime is too high, compared with the 15% who do not think their parents screentime is too high, and a quarter (26%) who are not sure.</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a:t>
            </a:r>
            <a:r>
              <a:rPr lang="en-GB" sz="1400" dirty="0"/>
              <a:t> – it’s important to model good behaviour when it comes to device use, as children will follow our example. The same goes for ‘sharenting’ (see slide 22)</a:t>
            </a:r>
          </a:p>
        </p:txBody>
      </p:sp>
      <p:sp>
        <p:nvSpPr>
          <p:cNvPr id="4" name="Slide Number Placeholder 3">
            <a:extLst>
              <a:ext uri="{FF2B5EF4-FFF2-40B4-BE49-F238E27FC236}">
                <a16:creationId xmlns:a16="http://schemas.microsoft.com/office/drawing/2014/main" id="{65051586-1E20-E24F-1A66-86807AB04ABD}"/>
              </a:ext>
            </a:extLst>
          </p:cNvPr>
          <p:cNvSpPr>
            <a:spLocks noGrp="1"/>
          </p:cNvSpPr>
          <p:nvPr>
            <p:ph type="sldNum" sz="quarter" idx="5"/>
          </p:nvPr>
        </p:nvSpPr>
        <p:spPr/>
        <p:txBody>
          <a:bodyPr/>
          <a:lstStyle/>
          <a:p>
            <a:fld id="{5985D112-682F-4487-9187-E5AF34266267}" type="slidenum">
              <a:rPr lang="en-GB" smtClean="0"/>
              <a:t>33</a:t>
            </a:fld>
            <a:endParaRPr lang="en-GB"/>
          </a:p>
        </p:txBody>
      </p:sp>
    </p:spTree>
    <p:extLst>
      <p:ext uri="{BB962C8B-B14F-4D97-AF65-F5344CB8AC3E}">
        <p14:creationId xmlns:p14="http://schemas.microsoft.com/office/powerpoint/2010/main" val="1090387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69306-1419-DD9E-9E6F-6759AC5A3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232947-D810-0F79-6AC8-F74894FD0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D3F055-1CF3-125B-3D33-1A5C68F91101}"/>
              </a:ext>
            </a:extLst>
          </p:cNvPr>
          <p:cNvSpPr>
            <a:spLocks noGrp="1"/>
          </p:cNvSpPr>
          <p:nvPr>
            <p:ph type="body" idx="1"/>
          </p:nvPr>
        </p:nvSpPr>
        <p:spPr/>
        <p:txBody>
          <a:bodyPr/>
          <a:lstStyle/>
          <a:p>
            <a:pPr algn="l"/>
            <a:r>
              <a:rPr lang="en-GB" sz="1400" b="1" dirty="0"/>
              <a:t>PLAY VIDEO </a:t>
            </a:r>
            <a:r>
              <a:rPr lang="en-GB" sz="1400" dirty="0"/>
              <a:t>– ‘</a:t>
            </a:r>
            <a:r>
              <a:rPr lang="en-GB" sz="1400" b="1" i="0" dirty="0">
                <a:solidFill>
                  <a:srgbClr val="0F0F0F"/>
                </a:solidFill>
                <a:effectLst/>
                <a:highlight>
                  <a:srgbClr val="FFFFFF"/>
                </a:highlight>
                <a:latin typeface="Roboto" panose="02000000000000000000" pitchFamily="2" charset="0"/>
              </a:rPr>
              <a:t>Life Online - What Grownups Just Don't Get!’</a:t>
            </a:r>
          </a:p>
          <a:p>
            <a:pPr algn="l"/>
            <a:r>
              <a:rPr lang="en-GB" sz="1400" b="0" i="0" dirty="0">
                <a:solidFill>
                  <a:srgbClr val="131313"/>
                </a:solidFill>
                <a:effectLst/>
                <a:latin typeface="Roboto" panose="02000000000000000000" pitchFamily="2" charset="0"/>
              </a:rPr>
              <a:t>This video is part of our playlist on what children and young people actually think about some of the top topics and hot potatoes of the day in 2024. You can discuss key points from this to facilitate conversations to break down barriers to keeping children safe online.</a:t>
            </a:r>
            <a:endParaRPr lang="en-GB" sz="1400" b="1" i="0" dirty="0">
              <a:solidFill>
                <a:srgbClr val="0F0F0F"/>
              </a:solidFill>
              <a:effectLst/>
              <a:highlight>
                <a:srgbClr val="FFFFFF"/>
              </a:highligh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https://youtu.be/Lde52EtjljQ?si=QZSHL0Gn31LRCO1T </a:t>
            </a:r>
          </a:p>
        </p:txBody>
      </p:sp>
      <p:sp>
        <p:nvSpPr>
          <p:cNvPr id="4" name="Slide Number Placeholder 3">
            <a:extLst>
              <a:ext uri="{FF2B5EF4-FFF2-40B4-BE49-F238E27FC236}">
                <a16:creationId xmlns:a16="http://schemas.microsoft.com/office/drawing/2014/main" id="{7DB72F0D-7964-651B-D004-F41C4E18F6C3}"/>
              </a:ext>
            </a:extLst>
          </p:cNvPr>
          <p:cNvSpPr>
            <a:spLocks noGrp="1"/>
          </p:cNvSpPr>
          <p:nvPr>
            <p:ph type="sldNum" sz="quarter" idx="5"/>
          </p:nvPr>
        </p:nvSpPr>
        <p:spPr/>
        <p:txBody>
          <a:bodyPr/>
          <a:lstStyle/>
          <a:p>
            <a:fld id="{5985D112-682F-4487-9187-E5AF34266267}" type="slidenum">
              <a:rPr lang="en-GB" smtClean="0"/>
              <a:t>34</a:t>
            </a:fld>
            <a:endParaRPr lang="en-GB"/>
          </a:p>
        </p:txBody>
      </p:sp>
    </p:spTree>
    <p:extLst>
      <p:ext uri="{BB962C8B-B14F-4D97-AF65-F5344CB8AC3E}">
        <p14:creationId xmlns:p14="http://schemas.microsoft.com/office/powerpoint/2010/main" val="1949108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descr="A red and black rectangular sign with white text&#10;&#10;Description automatically generated with low confidence">
            <a:extLst>
              <a:ext uri="{FF2B5EF4-FFF2-40B4-BE49-F238E27FC236}">
                <a16:creationId xmlns:a16="http://schemas.microsoft.com/office/drawing/2014/main" id="{B8DAB98E-95F0-01AF-AF0C-464AD078A9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2717342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descr="A red and black rectangular sign with white text&#10;&#10;Description automatically generated with low confidence">
            <a:extLst>
              <a:ext uri="{FF2B5EF4-FFF2-40B4-BE49-F238E27FC236}">
                <a16:creationId xmlns:a16="http://schemas.microsoft.com/office/drawing/2014/main" id="{B05F3992-AC01-7651-FE82-6409CE6A9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039214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703B4A2F-5217-4795-8F6B-BFD7CF459B1C}"/>
              </a:ext>
            </a:extLst>
          </p:cNvPr>
          <p:cNvSpPr>
            <a:spLocks noGrp="1"/>
          </p:cNvSpPr>
          <p:nvPr>
            <p:ph type="title"/>
          </p:nvPr>
        </p:nvSpPr>
        <p:spPr/>
        <p:txBody>
          <a:bodyPr rtlCol="0"/>
          <a:lstStyle/>
          <a:p>
            <a:pPr rtl="0"/>
            <a:r>
              <a:rPr lang="en-US" noProof="0"/>
              <a:t>Click to edit Master title style</a:t>
            </a:r>
            <a:endParaRPr lang="en-GB" noProof="0"/>
          </a:p>
        </p:txBody>
      </p:sp>
      <p:sp>
        <p:nvSpPr>
          <p:cNvPr id="7" name="Footer Placeholder 6">
            <a:extLst>
              <a:ext uri="{FF2B5EF4-FFF2-40B4-BE49-F238E27FC236}">
                <a16:creationId xmlns:a16="http://schemas.microsoft.com/office/drawing/2014/main" id="{332C6E1E-0AF9-4CBB-8AF8-AE4DF400FCA8}"/>
              </a:ext>
            </a:extLst>
          </p:cNvPr>
          <p:cNvSpPr>
            <a:spLocks noGrp="1"/>
          </p:cNvSpPr>
          <p:nvPr>
            <p:ph type="ftr" sz="quarter" idx="10"/>
          </p:nvPr>
        </p:nvSpPr>
        <p:spPr>
          <a:xfrm>
            <a:off x="432000" y="6365893"/>
            <a:ext cx="4114800" cy="226714"/>
          </a:xfrm>
          <a:prstGeom prst="rect">
            <a:avLst/>
          </a:prstGeom>
        </p:spPr>
        <p:txBody>
          <a:bodyPr rtlCol="0"/>
          <a:lstStyle/>
          <a:p>
            <a:pPr rtl="0"/>
            <a:endParaRPr lang="en-GB" noProof="0"/>
          </a:p>
        </p:txBody>
      </p:sp>
      <p:sp>
        <p:nvSpPr>
          <p:cNvPr id="8" name="Slide Number Placeholder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rtlCol="0"/>
          <a:lstStyle/>
          <a:p>
            <a:pPr algn="ctr" rtl="0"/>
            <a:fld id="{B67B645E-C5E5-4727-B977-D372A0AA71D9}" type="slidenum">
              <a:rPr lang="en-GB" noProof="0" smtClean="0"/>
              <a:pPr algn="ctr" rtl="0"/>
              <a:t>‹#›</a:t>
            </a:fld>
            <a:endParaRPr lang="en-GB" noProof="0"/>
          </a:p>
        </p:txBody>
      </p:sp>
      <p:sp>
        <p:nvSpPr>
          <p:cNvPr id="2" name="TextBox 1"/>
          <p:cNvSpPr txBox="1"/>
          <p:nvPr userDrawn="1">
            <p:custDataLst>
              <p:tags r:id="rId1"/>
            </p:custDataLst>
          </p:nvPr>
        </p:nvSpPr>
        <p:spPr>
          <a:xfrm>
            <a:off x="6003634" y="127000"/>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a:p>
        </p:txBody>
      </p:sp>
      <p:sp>
        <p:nvSpPr>
          <p:cNvPr id="4" name="TextBox 3"/>
          <p:cNvSpPr txBox="1"/>
          <p:nvPr userDrawn="1">
            <p:custDataLst>
              <p:tags r:id="rId2"/>
            </p:custDataLst>
          </p:nvPr>
        </p:nvSpPr>
        <p:spPr>
          <a:xfrm>
            <a:off x="6003634" y="6361668"/>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a:p>
        </p:txBody>
      </p:sp>
      <p:pic>
        <p:nvPicPr>
          <p:cNvPr id="5" name="Picture 4" descr="A red and black rectangular sign with white text&#10;&#10;Description automatically generated with low confidence">
            <a:extLst>
              <a:ext uri="{FF2B5EF4-FFF2-40B4-BE49-F238E27FC236}">
                <a16:creationId xmlns:a16="http://schemas.microsoft.com/office/drawing/2014/main" id="{8692AECD-702F-94F6-8899-187883D2A6E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61634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6BDF8-0E04-4437-A31E-2B83A84FFA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5E9B01-7D05-4CAD-AF8F-FB5137013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ACBEBC-1B23-426B-A4BF-FBCE88925D37}"/>
              </a:ext>
            </a:extLst>
          </p:cNvPr>
          <p:cNvSpPr>
            <a:spLocks noGrp="1"/>
          </p:cNvSpPr>
          <p:nvPr>
            <p:ph type="dt" sz="half" idx="10"/>
          </p:nvPr>
        </p:nvSpPr>
        <p:spPr/>
        <p:txBody>
          <a:bodyPr/>
          <a:lstStyle/>
          <a:p>
            <a:fld id="{215A5D27-1D57-4EFB-8C9D-0826E34DB897}" type="datetimeFigureOut">
              <a:rPr lang="en-GB" smtClean="0"/>
              <a:t>22/09/2026</a:t>
            </a:fld>
            <a:endParaRPr lang="en-GB"/>
          </a:p>
        </p:txBody>
      </p:sp>
      <p:sp>
        <p:nvSpPr>
          <p:cNvPr id="5" name="Footer Placeholder 4">
            <a:extLst>
              <a:ext uri="{FF2B5EF4-FFF2-40B4-BE49-F238E27FC236}">
                <a16:creationId xmlns:a16="http://schemas.microsoft.com/office/drawing/2014/main" id="{58302812-00A9-4971-8056-4618A1865A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F2B849-3449-4174-B9CD-9E1E2C4079C9}"/>
              </a:ext>
            </a:extLst>
          </p:cNvPr>
          <p:cNvSpPr>
            <a:spLocks noGrp="1"/>
          </p:cNvSpPr>
          <p:nvPr>
            <p:ph type="sldNum" sz="quarter" idx="12"/>
          </p:nvPr>
        </p:nvSpPr>
        <p:spPr/>
        <p:txBody>
          <a:bodyPr/>
          <a:lstStyle/>
          <a:p>
            <a:fld id="{9634CB19-29E5-45DC-B1B4-605B1B48634C}" type="slidenum">
              <a:rPr lang="en-GB" smtClean="0"/>
              <a:t>‹#›</a:t>
            </a:fld>
            <a:endParaRPr lang="en-GB"/>
          </a:p>
        </p:txBody>
      </p:sp>
      <p:pic>
        <p:nvPicPr>
          <p:cNvPr id="7" name="Picture 6" descr="A red and black rectangular sign with white text&#10;&#10;Description automatically generated with low confidence">
            <a:extLst>
              <a:ext uri="{FF2B5EF4-FFF2-40B4-BE49-F238E27FC236}">
                <a16:creationId xmlns:a16="http://schemas.microsoft.com/office/drawing/2014/main" id="{58F062E4-51E3-34BF-EFD6-2390DB6132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41106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E5E5E5"/>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EA879EA-00C1-43F2-5940-8094CE679154}"/>
              </a:ext>
            </a:extLst>
          </p:cNvPr>
          <p:cNvSpPr>
            <a:spLocks noGrp="1"/>
          </p:cNvSpPr>
          <p:nvPr>
            <p:ph type="title"/>
          </p:nvPr>
        </p:nvSpPr>
        <p:spPr>
          <a:xfrm>
            <a:off x="496037" y="424118"/>
            <a:ext cx="11202383" cy="1325563"/>
          </a:xfrm>
          <a:prstGeom prst="rect">
            <a:avLst/>
          </a:prstGeom>
        </p:spPr>
        <p:txBody>
          <a:bodyPr>
            <a:normAutofit/>
          </a:bodyPr>
          <a:lstStyle>
            <a:lvl1pPr>
              <a:defRPr sz="4400" b="1">
                <a:latin typeface="Myriad Pro" panose="020B0503030403020204" pitchFamily="34" charset="0"/>
              </a:defRPr>
            </a:lvl1pPr>
          </a:lstStyle>
          <a:p>
            <a:r>
              <a:rPr lang="en-US"/>
              <a:t>Click to edit Master title style</a:t>
            </a:r>
            <a:endParaRPr lang="en-GB"/>
          </a:p>
        </p:txBody>
      </p:sp>
      <p:sp>
        <p:nvSpPr>
          <p:cNvPr id="6" name="Text Placeholder 2">
            <a:extLst>
              <a:ext uri="{FF2B5EF4-FFF2-40B4-BE49-F238E27FC236}">
                <a16:creationId xmlns:a16="http://schemas.microsoft.com/office/drawing/2014/main" id="{1E147DD9-CC57-7FE2-31DE-805F8BD91963}"/>
              </a:ext>
            </a:extLst>
          </p:cNvPr>
          <p:cNvSpPr>
            <a:spLocks noGrp="1"/>
          </p:cNvSpPr>
          <p:nvPr>
            <p:ph type="body" sz="quarter" idx="10" hasCustomPrompt="1"/>
          </p:nvPr>
        </p:nvSpPr>
        <p:spPr>
          <a:xfrm>
            <a:off x="2873930" y="6196626"/>
            <a:ext cx="7678463" cy="458788"/>
          </a:xfrm>
          <a:prstGeom prst="rect">
            <a:avLst/>
          </a:prstGeom>
        </p:spPr>
        <p:txBody>
          <a:bodyPr/>
          <a:lstStyle>
            <a:lvl1pPr marL="0" indent="0" algn="ctr">
              <a:buNone/>
              <a:defRPr sz="2200" b="1">
                <a:solidFill>
                  <a:srgbClr val="ED1C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INSERTURL.lgfl.net</a:t>
            </a:r>
            <a:endParaRPr lang="en-GB"/>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02597BAB-F481-C7B3-C7C8-47CCF48C16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6881" y="5822419"/>
            <a:ext cx="1138599" cy="801436"/>
          </a:xfrm>
          <a:prstGeom prst="rect">
            <a:avLst/>
          </a:prstGeom>
        </p:spPr>
      </p:pic>
      <p:pic>
        <p:nvPicPr>
          <p:cNvPr id="3" name="Picture 2" descr="A group of people hugging&#10;&#10;Description automatically generated">
            <a:extLst>
              <a:ext uri="{FF2B5EF4-FFF2-40B4-BE49-F238E27FC236}">
                <a16:creationId xmlns:a16="http://schemas.microsoft.com/office/drawing/2014/main" id="{9918B645-C09F-6823-38CE-DE391BDA07ED}"/>
              </a:ext>
            </a:extLst>
          </p:cNvPr>
          <p:cNvPicPr>
            <a:picLocks noChangeAspect="1"/>
          </p:cNvPicPr>
          <p:nvPr userDrawn="1"/>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31332" y="5361813"/>
            <a:ext cx="1714872" cy="1370529"/>
          </a:xfrm>
          <a:prstGeom prst="rect">
            <a:avLst/>
          </a:prstGeom>
        </p:spPr>
      </p:pic>
    </p:spTree>
    <p:extLst>
      <p:ext uri="{BB962C8B-B14F-4D97-AF65-F5344CB8AC3E}">
        <p14:creationId xmlns:p14="http://schemas.microsoft.com/office/powerpoint/2010/main" val="25856316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03BDA4-D578-4750-8052-AD42805188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A2FF77-383A-49B4-AD9F-360EC0A7D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83AF95-505D-4D8E-921B-4B4A9D7A01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91268-1211-48B9-8B77-FE344675B2C8}" type="datetimeFigureOut">
              <a:rPr lang="en-GB" smtClean="0"/>
              <a:t>22/09/2026</a:t>
            </a:fld>
            <a:endParaRPr lang="en-GB"/>
          </a:p>
        </p:txBody>
      </p:sp>
      <p:sp>
        <p:nvSpPr>
          <p:cNvPr id="5" name="Footer Placeholder 4">
            <a:extLst>
              <a:ext uri="{FF2B5EF4-FFF2-40B4-BE49-F238E27FC236}">
                <a16:creationId xmlns:a16="http://schemas.microsoft.com/office/drawing/2014/main" id="{741150F7-4567-4C0F-ABAF-30519D7C0A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AEC3DC8-6A17-41F0-B1D3-59AC9F342A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CC859-1D34-4719-A88B-FF940B5A3B6E}" type="slidenum">
              <a:rPr lang="en-GB" smtClean="0"/>
              <a:t>‹#›</a:t>
            </a:fld>
            <a:endParaRPr lang="en-GB"/>
          </a:p>
        </p:txBody>
      </p:sp>
    </p:spTree>
    <p:extLst>
      <p:ext uri="{BB962C8B-B14F-4D97-AF65-F5344CB8AC3E}">
        <p14:creationId xmlns:p14="http://schemas.microsoft.com/office/powerpoint/2010/main" val="803607888"/>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63"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parentsafe.lgfl.net/digital-family-agreemen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www.internetmatters.org/parental-control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internetmatters.org/parental-controls/smartphones-and-other-devices/windows-11-parental-control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internetmatters.org/parental-controls/smartphones-and-other-devices/apple-iphone-and-ipad-parental-control-guide/" TargetMode="External"/><Relationship Id="rId5" Type="http://schemas.openxmlformats.org/officeDocument/2006/relationships/hyperlink" Target="https://www.internetmatters.org/parental-controls/smartphones-and-other-devices/google-family-link/" TargetMode="External"/><Relationship Id="rId4" Type="http://schemas.openxmlformats.org/officeDocument/2006/relationships/hyperlink" Target="https://parentsafe.lgfl.ne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hyperlink" Target="https://www.lgfl.net/online-safety/resource-centre?s=32"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s://www.lgfl.net/online-safety/resource-centre?s=16"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childnet.com/wp-content/uploads/2025/03/Childnet-Cheat-Sheet-GenAI.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s://www.internetmatters.org/resources/whatsapp-safety-a-how-to-guide-for-parents/#whatsapp-safety-tip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www.commonsensemedia.org/"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pegi.info/"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lgfl.net/online-safety/resource-centre?s=5"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hyperlink" Target="https://www.internetmatters.org/parental-controls/social-media/"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hyperlink" Target="https://parentsafe.lgfl.net/digital-family-agreemen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www.lgfl.net/online-safety/resource-centre?s=16" TargetMode="External"/><Relationship Id="rId7"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lgfl.net/online-safety/resource-centre?s=16"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ideo" Target="https://www.youtube.com/embed/Lde52EtjljQ?feature=oembed" TargetMode="External"/><Relationship Id="rId4"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2DD8D-9101-89DC-4DD8-A846BE5BC857}"/>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70E621D-06DB-5EFD-59C9-A87E0268286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BBA235A5-53D1-C5BE-2B44-1629F21E2C50}"/>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8510C24C-EC38-A3F9-945D-5B7E7F276322}"/>
              </a:ext>
            </a:extLst>
          </p:cNvPr>
          <p:cNvSpPr txBox="1"/>
          <p:nvPr/>
        </p:nvSpPr>
        <p:spPr>
          <a:xfrm>
            <a:off x="664711" y="612595"/>
            <a:ext cx="11417043" cy="4339650"/>
          </a:xfrm>
          <a:prstGeom prst="rect">
            <a:avLst/>
          </a:prstGeom>
          <a:noFill/>
        </p:spPr>
        <p:txBody>
          <a:bodyPr wrap="square" rtlCol="0">
            <a:spAutoFit/>
          </a:bodyPr>
          <a:lstStyle/>
          <a:p>
            <a:pPr algn="ctr"/>
            <a:r>
              <a:rPr lang="en-GB" sz="5400" b="1" u="sng" dirty="0">
                <a:solidFill>
                  <a:srgbClr val="C00000"/>
                </a:solidFill>
              </a:rPr>
              <a:t>ONLINE SAFETY</a:t>
            </a:r>
          </a:p>
          <a:p>
            <a:pPr algn="ctr"/>
            <a:endParaRPr lang="en-GB" sz="5400" dirty="0">
              <a:solidFill>
                <a:srgbClr val="C00000"/>
              </a:solidFill>
            </a:endParaRPr>
          </a:p>
          <a:p>
            <a:pPr marL="342900" indent="-342900">
              <a:buFont typeface="Arial" panose="020B0604020202020204" pitchFamily="34" charset="0"/>
              <a:buChar char="•"/>
            </a:pPr>
            <a:r>
              <a:rPr lang="en-GB" sz="2800" b="1" dirty="0"/>
              <a:t>Online devices and rules and agreements about their use</a:t>
            </a:r>
          </a:p>
          <a:p>
            <a:pPr marL="342900" indent="-342900">
              <a:buFont typeface="Arial" panose="020B0604020202020204" pitchFamily="34" charset="0"/>
              <a:buChar char="•"/>
            </a:pPr>
            <a:r>
              <a:rPr lang="en-GB" sz="2800" b="1" dirty="0"/>
              <a:t>Parental controls</a:t>
            </a:r>
          </a:p>
          <a:p>
            <a:pPr marL="342900" indent="-342900">
              <a:buFont typeface="Arial" panose="020B0604020202020204" pitchFamily="34" charset="0"/>
              <a:buChar char="•"/>
            </a:pPr>
            <a:r>
              <a:rPr lang="en-GB" sz="2800" b="1" dirty="0"/>
              <a:t>Social media and gaming</a:t>
            </a:r>
          </a:p>
          <a:p>
            <a:pPr marL="342900" indent="-342900">
              <a:buFont typeface="Arial" panose="020B0604020202020204" pitchFamily="34" charset="0"/>
              <a:buChar char="•"/>
            </a:pPr>
            <a:r>
              <a:rPr lang="en-GB" sz="2800" b="1" dirty="0"/>
              <a:t>Use of AI</a:t>
            </a:r>
          </a:p>
          <a:p>
            <a:pPr marL="342900" indent="-342900">
              <a:buFont typeface="Arial" panose="020B0604020202020204" pitchFamily="34" charset="0"/>
              <a:buChar char="•"/>
            </a:pPr>
            <a:r>
              <a:rPr lang="en-GB" sz="2800" b="1" dirty="0"/>
              <a:t>Staying safe online and reporting concerns</a:t>
            </a:r>
          </a:p>
          <a:p>
            <a:pPr marL="342900" indent="-342900">
              <a:buFont typeface="Arial" panose="020B0604020202020204" pitchFamily="34" charset="0"/>
              <a:buChar char="•"/>
            </a:pPr>
            <a:r>
              <a:rPr lang="en-GB" sz="2800" b="1" dirty="0"/>
              <a:t>Support available</a:t>
            </a:r>
          </a:p>
        </p:txBody>
      </p:sp>
    </p:spTree>
    <p:extLst>
      <p:ext uri="{BB962C8B-B14F-4D97-AF65-F5344CB8AC3E}">
        <p14:creationId xmlns:p14="http://schemas.microsoft.com/office/powerpoint/2010/main" val="795884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CC6AE-008F-6860-6BC9-131890926C22}"/>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1BDD265-193E-A6CD-ACD0-F01901B7580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2151378D-832A-F7E8-8F18-60E970A26D6C}"/>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Rectangle 2">
            <a:extLst>
              <a:ext uri="{FF2B5EF4-FFF2-40B4-BE49-F238E27FC236}">
                <a16:creationId xmlns:a16="http://schemas.microsoft.com/office/drawing/2014/main" id="{508D336F-E11A-9A15-E9E5-A7EDBEA01E4E}"/>
              </a:ext>
            </a:extLst>
          </p:cNvPr>
          <p:cNvSpPr/>
          <p:nvPr/>
        </p:nvSpPr>
        <p:spPr>
          <a:xfrm>
            <a:off x="1949495" y="523646"/>
            <a:ext cx="8908043" cy="60797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a:solidFill>
                  <a:srgbClr val="FF0000"/>
                </a:solidFill>
                <a:ea typeface="+mj-ea"/>
                <a:cs typeface="+mj-cs"/>
              </a:rPr>
              <a:t>HOW MUCH DO YOU KNOW </a:t>
            </a:r>
            <a:r>
              <a:rPr lang="en-US" sz="2800" b="1">
                <a:ea typeface="+mj-ea"/>
                <a:cs typeface="+mj-cs"/>
              </a:rPr>
              <a:t>about</a:t>
            </a:r>
            <a:r>
              <a:rPr lang="en-US" sz="2800" b="1">
                <a:solidFill>
                  <a:srgbClr val="FF0000"/>
                </a:solidFill>
                <a:ea typeface="+mj-ea"/>
                <a:cs typeface="+mj-cs"/>
              </a:rPr>
              <a:t> </a:t>
            </a:r>
            <a:r>
              <a:rPr lang="en-US" sz="2800" b="1">
                <a:ea typeface="+mj-ea"/>
                <a:cs typeface="+mj-cs"/>
              </a:rPr>
              <a:t>your child’s life online? </a:t>
            </a:r>
          </a:p>
        </p:txBody>
      </p:sp>
      <p:sp>
        <p:nvSpPr>
          <p:cNvPr id="7" name="TextBox 6">
            <a:extLst>
              <a:ext uri="{FF2B5EF4-FFF2-40B4-BE49-F238E27FC236}">
                <a16:creationId xmlns:a16="http://schemas.microsoft.com/office/drawing/2014/main" id="{7CDCDF38-A40B-53E2-61D9-3AC580217918}"/>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8" name="TextBox 7">
            <a:extLst>
              <a:ext uri="{FF2B5EF4-FFF2-40B4-BE49-F238E27FC236}">
                <a16:creationId xmlns:a16="http://schemas.microsoft.com/office/drawing/2014/main" id="{D3A1FBAB-5413-DA8B-D59A-CD52B1CFE8D3}"/>
              </a:ext>
            </a:extLst>
          </p:cNvPr>
          <p:cNvSpPr txBox="1"/>
          <p:nvPr/>
        </p:nvSpPr>
        <p:spPr>
          <a:xfrm>
            <a:off x="1180730" y="4506550"/>
            <a:ext cx="10901024" cy="1569660"/>
          </a:xfrm>
          <a:prstGeom prst="rect">
            <a:avLst/>
          </a:prstGeom>
          <a:noFill/>
        </p:spPr>
        <p:txBody>
          <a:bodyPr wrap="square">
            <a:spAutoFit/>
          </a:bodyPr>
          <a:lstStyle/>
          <a:p>
            <a:r>
              <a:rPr lang="en-GB" sz="2400" b="1" dirty="0"/>
              <a:t>Almost all children (96%) aged 3 – 17 went online in 2024</a:t>
            </a:r>
            <a:r>
              <a:rPr lang="en-GB" sz="2400" dirty="0"/>
              <a:t>, highlighting the centrality of the internet in their lives:</a:t>
            </a:r>
          </a:p>
          <a:p>
            <a:pPr marL="1200150" lvl="2" indent="-285750">
              <a:buFont typeface="Arial" panose="020B0604020202020204" pitchFamily="34" charset="0"/>
              <a:buChar char="•"/>
            </a:pPr>
            <a:r>
              <a:rPr lang="en-GB" sz="2400" dirty="0"/>
              <a:t>Younger children commonly use </a:t>
            </a:r>
            <a:r>
              <a:rPr lang="en-GB" sz="2400" b="1" dirty="0"/>
              <a:t>tablets</a:t>
            </a:r>
            <a:r>
              <a:rPr lang="en-GB" sz="2400" dirty="0"/>
              <a:t> to go online</a:t>
            </a:r>
          </a:p>
          <a:p>
            <a:pPr marL="1200150" lvl="2" indent="-285750">
              <a:buFont typeface="Arial" panose="020B0604020202020204" pitchFamily="34" charset="0"/>
              <a:buChar char="•"/>
            </a:pPr>
            <a:r>
              <a:rPr lang="en-GB" sz="2400" dirty="0"/>
              <a:t>Older children are more likely to use </a:t>
            </a:r>
            <a:r>
              <a:rPr lang="en-GB" sz="2400" b="1" dirty="0"/>
              <a:t>mobile phones</a:t>
            </a:r>
          </a:p>
        </p:txBody>
      </p:sp>
      <p:pic>
        <p:nvPicPr>
          <p:cNvPr id="6" name="Picture 6" descr="Free speech bubble talking chat illustration">
            <a:extLst>
              <a:ext uri="{FF2B5EF4-FFF2-40B4-BE49-F238E27FC236}">
                <a16:creationId xmlns:a16="http://schemas.microsoft.com/office/drawing/2014/main" id="{5563387E-A0B1-A18C-09FA-B7E8010D18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82" y="29432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EC8AB89-FE9A-976C-8401-38E0B4D13C15}"/>
              </a:ext>
            </a:extLst>
          </p:cNvPr>
          <p:cNvPicPr>
            <a:picLocks noChangeAspect="1"/>
          </p:cNvPicPr>
          <p:nvPr/>
        </p:nvPicPr>
        <p:blipFill>
          <a:blip r:embed="rId4"/>
          <a:stretch>
            <a:fillRect/>
          </a:stretch>
        </p:blipFill>
        <p:spPr>
          <a:xfrm>
            <a:off x="914400" y="1944896"/>
            <a:ext cx="10520265" cy="2130272"/>
          </a:xfrm>
          <a:prstGeom prst="rect">
            <a:avLst/>
          </a:prstGeom>
        </p:spPr>
      </p:pic>
    </p:spTree>
    <p:extLst>
      <p:ext uri="{BB962C8B-B14F-4D97-AF65-F5344CB8AC3E}">
        <p14:creationId xmlns:p14="http://schemas.microsoft.com/office/powerpoint/2010/main" val="2123692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56563-7E44-EBBF-DB0E-A1EA95E3B17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4FFFFCD-CA4B-CDA0-AE1B-90E862B18606}"/>
              </a:ext>
            </a:extLst>
          </p:cNvPr>
          <p:cNvSpPr txBox="1"/>
          <p:nvPr/>
        </p:nvSpPr>
        <p:spPr>
          <a:xfrm>
            <a:off x="7012688" y="3518422"/>
            <a:ext cx="3719639" cy="160043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GB" sz="2000"/>
              <a:t>NO internet access</a:t>
            </a:r>
          </a:p>
          <a:p>
            <a:pPr marL="285750" indent="-285750">
              <a:buFont typeface="Arial" panose="020B0604020202020204" pitchFamily="34" charset="0"/>
              <a:buChar char="•"/>
            </a:pPr>
            <a:r>
              <a:rPr lang="en-GB" sz="2000"/>
              <a:t>Some games</a:t>
            </a:r>
          </a:p>
          <a:p>
            <a:pPr marL="285750" indent="-285750">
              <a:buFont typeface="Arial" panose="020B0604020202020204" pitchFamily="34" charset="0"/>
              <a:buChar char="•"/>
            </a:pPr>
            <a:r>
              <a:rPr lang="en-GB" sz="2000"/>
              <a:t>Anytime phone calls and texts</a:t>
            </a:r>
          </a:p>
          <a:p>
            <a:pPr marL="285750" indent="-285750">
              <a:buFont typeface="Arial" panose="020B0604020202020204" pitchFamily="34" charset="0"/>
              <a:buChar char="•"/>
            </a:pPr>
            <a:r>
              <a:rPr lang="en-GB" sz="2000"/>
              <a:t>Limited parental controls</a:t>
            </a:r>
          </a:p>
          <a:p>
            <a:pPr marL="285750" indent="-285750">
              <a:buFont typeface="Arial" panose="020B0604020202020204" pitchFamily="34" charset="0"/>
              <a:buChar char="•"/>
            </a:pPr>
            <a:endParaRPr lang="en-GB"/>
          </a:p>
        </p:txBody>
      </p:sp>
      <p:cxnSp>
        <p:nvCxnSpPr>
          <p:cNvPr id="6" name="Straight Connector 5">
            <a:extLst>
              <a:ext uri="{FF2B5EF4-FFF2-40B4-BE49-F238E27FC236}">
                <a16:creationId xmlns:a16="http://schemas.microsoft.com/office/drawing/2014/main" id="{F6E815F1-D521-6152-B988-C50122FD666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BA72A3-2F36-B0BD-7E3A-06B7603503CC}"/>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Rectangle 2">
            <a:extLst>
              <a:ext uri="{FF2B5EF4-FFF2-40B4-BE49-F238E27FC236}">
                <a16:creationId xmlns:a16="http://schemas.microsoft.com/office/drawing/2014/main" id="{9855571F-E591-C540-191C-A572460B1129}"/>
              </a:ext>
            </a:extLst>
          </p:cNvPr>
          <p:cNvSpPr/>
          <p:nvPr/>
        </p:nvSpPr>
        <p:spPr>
          <a:xfrm>
            <a:off x="2110400" y="720267"/>
            <a:ext cx="7479323" cy="52002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a:solidFill>
                  <a:srgbClr val="FF0000"/>
                </a:solidFill>
                <a:ea typeface="+mj-ea"/>
                <a:cs typeface="+mj-cs"/>
              </a:rPr>
              <a:t>SMARTPHONE </a:t>
            </a:r>
            <a:r>
              <a:rPr lang="en-US" sz="2800" b="1">
                <a:ea typeface="+mj-ea"/>
                <a:cs typeface="+mj-cs"/>
              </a:rPr>
              <a:t>or </a:t>
            </a:r>
            <a:r>
              <a:rPr lang="en-US" sz="2800" b="1">
                <a:solidFill>
                  <a:srgbClr val="FF0000"/>
                </a:solidFill>
                <a:ea typeface="+mj-ea"/>
                <a:cs typeface="+mj-cs"/>
              </a:rPr>
              <a:t>‘NON’-SMART / BRICK </a:t>
            </a:r>
            <a:r>
              <a:rPr lang="en-US" sz="2800" b="1">
                <a:ea typeface="+mj-ea"/>
                <a:cs typeface="+mj-cs"/>
              </a:rPr>
              <a:t>phone?</a:t>
            </a:r>
          </a:p>
        </p:txBody>
      </p:sp>
      <p:pic>
        <p:nvPicPr>
          <p:cNvPr id="4" name="Picture 2" descr="Free slider cellphone cellular illustration">
            <a:extLst>
              <a:ext uri="{FF2B5EF4-FFF2-40B4-BE49-F238E27FC236}">
                <a16:creationId xmlns:a16="http://schemas.microsoft.com/office/drawing/2014/main" id="{39945AE8-C24F-2771-8A01-E20F7FD81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93661">
            <a:off x="4971076" y="4646826"/>
            <a:ext cx="3512760" cy="206374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C18966E-C840-EF23-032E-769EBB5C9EBE}"/>
              </a:ext>
            </a:extLst>
          </p:cNvPr>
          <p:cNvSpPr txBox="1"/>
          <p:nvPr/>
        </p:nvSpPr>
        <p:spPr>
          <a:xfrm>
            <a:off x="494140" y="2321004"/>
            <a:ext cx="3479744" cy="221599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GB" sz="2000"/>
              <a:t>Internet access</a:t>
            </a:r>
          </a:p>
          <a:p>
            <a:pPr marL="285750" indent="-285750">
              <a:buFont typeface="Arial" panose="020B0604020202020204" pitchFamily="34" charset="0"/>
              <a:buChar char="•"/>
            </a:pPr>
            <a:r>
              <a:rPr lang="en-GB" sz="2000"/>
              <a:t>Social media, apps and games</a:t>
            </a:r>
          </a:p>
          <a:p>
            <a:pPr marL="285750" indent="-285750">
              <a:buFont typeface="Arial" panose="020B0604020202020204" pitchFamily="34" charset="0"/>
              <a:buChar char="•"/>
            </a:pPr>
            <a:r>
              <a:rPr lang="en-GB" sz="2000"/>
              <a:t>Notifications </a:t>
            </a:r>
          </a:p>
          <a:p>
            <a:pPr marL="285750" indent="-285750">
              <a:buFont typeface="Arial" panose="020B0604020202020204" pitchFamily="34" charset="0"/>
              <a:buChar char="•"/>
            </a:pPr>
            <a:r>
              <a:rPr lang="en-GB" sz="2000"/>
              <a:t>Anytime connection</a:t>
            </a:r>
          </a:p>
          <a:p>
            <a:pPr marL="285750" indent="-285750">
              <a:buFont typeface="Arial" panose="020B0604020202020204" pitchFamily="34" charset="0"/>
              <a:buChar char="•"/>
            </a:pPr>
            <a:r>
              <a:rPr lang="en-GB" sz="2000"/>
              <a:t>Parental controls</a:t>
            </a:r>
          </a:p>
          <a:p>
            <a:pPr marL="285750" indent="-285750">
              <a:buFont typeface="Arial" panose="020B0604020202020204" pitchFamily="34" charset="0"/>
              <a:buChar char="•"/>
            </a:pPr>
            <a:endParaRPr lang="en-GB"/>
          </a:p>
        </p:txBody>
      </p:sp>
      <p:sp>
        <p:nvSpPr>
          <p:cNvPr id="9" name="Rectangle: Rounded Corners 8">
            <a:extLst>
              <a:ext uri="{FF2B5EF4-FFF2-40B4-BE49-F238E27FC236}">
                <a16:creationId xmlns:a16="http://schemas.microsoft.com/office/drawing/2014/main" id="{65EE2DFB-2321-5FF9-7E6B-565900BD53C2}"/>
              </a:ext>
            </a:extLst>
          </p:cNvPr>
          <p:cNvSpPr/>
          <p:nvPr/>
        </p:nvSpPr>
        <p:spPr>
          <a:xfrm>
            <a:off x="6096000" y="1654056"/>
            <a:ext cx="5240952" cy="1685523"/>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solidFill>
                  <a:schemeClr val="tx1"/>
                </a:solidFill>
                <a:effectLst/>
                <a:latin typeface="Arial" panose="020B0604020202020204" pitchFamily="34" charset="0"/>
                <a:ea typeface="Arial" panose="020B0604020202020204" pitchFamily="34" charset="0"/>
              </a:rPr>
              <a:t>REMEMBER IT’S </a:t>
            </a:r>
            <a:r>
              <a:rPr lang="en-US" sz="2400" b="1" u="sng">
                <a:solidFill>
                  <a:schemeClr val="tx1"/>
                </a:solidFill>
                <a:effectLst/>
                <a:latin typeface="Arial" panose="020B0604020202020204" pitchFamily="34" charset="0"/>
                <a:ea typeface="Arial" panose="020B0604020202020204" pitchFamily="34" charset="0"/>
              </a:rPr>
              <a:t>YOUR CHOICE </a:t>
            </a:r>
          </a:p>
          <a:p>
            <a:pPr algn="ctr"/>
            <a:r>
              <a:rPr lang="en-US">
                <a:solidFill>
                  <a:schemeClr val="tx1"/>
                </a:solidFill>
                <a:latin typeface="Arial" panose="020B0604020202020204" pitchFamily="34" charset="0"/>
                <a:ea typeface="Arial" panose="020B0604020202020204" pitchFamily="34" charset="0"/>
              </a:rPr>
              <a:t>E</a:t>
            </a:r>
            <a:r>
              <a:rPr lang="en-US" sz="1800">
                <a:solidFill>
                  <a:schemeClr val="tx1"/>
                </a:solidFill>
                <a:effectLst/>
                <a:latin typeface="Arial" panose="020B0604020202020204" pitchFamily="34" charset="0"/>
                <a:ea typeface="Arial" panose="020B0604020202020204" pitchFamily="34" charset="0"/>
              </a:rPr>
              <a:t>very child and situation is unique,</a:t>
            </a:r>
          </a:p>
          <a:p>
            <a:pPr algn="ctr"/>
            <a:r>
              <a:rPr lang="en-US" sz="1800">
                <a:solidFill>
                  <a:schemeClr val="tx1"/>
                </a:solidFill>
                <a:effectLst/>
                <a:latin typeface="Arial" panose="020B0604020202020204" pitchFamily="34" charset="0"/>
                <a:ea typeface="Arial" panose="020B0604020202020204" pitchFamily="34" charset="0"/>
              </a:rPr>
              <a:t> and you are  best placed to know their needs</a:t>
            </a:r>
            <a:endParaRPr lang="en-GB">
              <a:solidFill>
                <a:schemeClr val="tx1"/>
              </a:solidFill>
            </a:endParaRPr>
          </a:p>
        </p:txBody>
      </p:sp>
      <p:pic>
        <p:nvPicPr>
          <p:cNvPr id="7" name="Picture 6" descr="Free speech bubble talking chat illustration">
            <a:extLst>
              <a:ext uri="{FF2B5EF4-FFF2-40B4-BE49-F238E27FC236}">
                <a16:creationId xmlns:a16="http://schemas.microsoft.com/office/drawing/2014/main" id="{3FBEB1A8-9358-1021-EA3C-E0A84DA843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28" name="Picture 4" descr="Free iphone cellphone smartphone illustration">
            <a:extLst>
              <a:ext uri="{FF2B5EF4-FFF2-40B4-BE49-F238E27FC236}">
                <a16:creationId xmlns:a16="http://schemas.microsoft.com/office/drawing/2014/main" id="{07E4EB61-A8A8-EA97-9A3D-9274AFC47D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141" y="2597194"/>
            <a:ext cx="2817465" cy="28758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88D542F-93FF-DF21-83D0-62792F008ABA}"/>
              </a:ext>
            </a:extLst>
          </p:cNvPr>
          <p:cNvPicPr>
            <a:picLocks noChangeAspect="1"/>
          </p:cNvPicPr>
          <p:nvPr/>
        </p:nvPicPr>
        <p:blipFill rotWithShape="1">
          <a:blip r:embed="rId6"/>
          <a:srcRect b="-1278"/>
          <a:stretch/>
        </p:blipFill>
        <p:spPr>
          <a:xfrm>
            <a:off x="8477060" y="4931384"/>
            <a:ext cx="3227874" cy="31610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613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9936A2-9522-52FA-F137-A7E28848A49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94C1BD7-FF25-4C12-86BF-C0C40ECA0B16}"/>
              </a:ext>
            </a:extLst>
          </p:cNvPr>
          <p:cNvSpPr txBox="1"/>
          <p:nvPr/>
        </p:nvSpPr>
        <p:spPr>
          <a:xfrm>
            <a:off x="7352779" y="6486754"/>
            <a:ext cx="4728976" cy="307777"/>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5" name="TextBox 4">
            <a:extLst>
              <a:ext uri="{FF2B5EF4-FFF2-40B4-BE49-F238E27FC236}">
                <a16:creationId xmlns:a16="http://schemas.microsoft.com/office/drawing/2014/main" id="{C42D2087-C368-F87E-262F-DD7425960597}"/>
              </a:ext>
            </a:extLst>
          </p:cNvPr>
          <p:cNvSpPr txBox="1"/>
          <p:nvPr/>
        </p:nvSpPr>
        <p:spPr>
          <a:xfrm>
            <a:off x="2056395" y="406358"/>
            <a:ext cx="8157029" cy="1077218"/>
          </a:xfrm>
          <a:prstGeom prst="rect">
            <a:avLst/>
          </a:prstGeom>
          <a:noFill/>
        </p:spPr>
        <p:txBody>
          <a:bodyPr wrap="square">
            <a:spAutoFit/>
          </a:bodyPr>
          <a:lstStyle/>
          <a:p>
            <a:r>
              <a:rPr lang="en-GB" sz="3200" b="1"/>
              <a:t>What </a:t>
            </a:r>
            <a:r>
              <a:rPr lang="en-GB" sz="3200" b="1">
                <a:solidFill>
                  <a:srgbClr val="FF0000"/>
                </a:solidFill>
              </a:rPr>
              <a:t>RULES</a:t>
            </a:r>
            <a:r>
              <a:rPr lang="en-GB" sz="3200" b="1"/>
              <a:t> do </a:t>
            </a:r>
            <a:r>
              <a:rPr lang="en-GB" sz="3200" b="1">
                <a:solidFill>
                  <a:srgbClr val="FF0000"/>
                </a:solidFill>
              </a:rPr>
              <a:t>YOU SET </a:t>
            </a:r>
            <a:r>
              <a:rPr lang="en-GB" sz="3200" b="1"/>
              <a:t>about being online?</a:t>
            </a:r>
          </a:p>
          <a:p>
            <a:r>
              <a:rPr lang="en-GB" sz="3200" b="1"/>
              <a:t>What do you do that </a:t>
            </a:r>
            <a:r>
              <a:rPr lang="en-GB" sz="3200" b="1">
                <a:solidFill>
                  <a:srgbClr val="FF0000"/>
                </a:solidFill>
              </a:rPr>
              <a:t>WORKS</a:t>
            </a:r>
            <a:r>
              <a:rPr lang="en-GB" sz="3200" b="1"/>
              <a:t>?</a:t>
            </a:r>
            <a:endParaRPr lang="en-GB" sz="3200"/>
          </a:p>
        </p:txBody>
      </p: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Free speech bubble talking chat illustration">
            <a:extLst>
              <a:ext uri="{FF2B5EF4-FFF2-40B4-BE49-F238E27FC236}">
                <a16:creationId xmlns:a16="http://schemas.microsoft.com/office/drawing/2014/main" id="{90239844-6D61-0A00-32D5-DCC1B074A9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3E20253-98A4-54E4-433C-738AA2FDE38B}"/>
              </a:ext>
            </a:extLst>
          </p:cNvPr>
          <p:cNvPicPr>
            <a:picLocks noChangeAspect="1"/>
          </p:cNvPicPr>
          <p:nvPr/>
        </p:nvPicPr>
        <p:blipFill>
          <a:blip r:embed="rId4"/>
          <a:stretch>
            <a:fillRect/>
          </a:stretch>
        </p:blipFill>
        <p:spPr>
          <a:xfrm>
            <a:off x="2056395" y="1743477"/>
            <a:ext cx="8650515" cy="4356698"/>
          </a:xfrm>
          <a:prstGeom prst="rect">
            <a:avLst/>
          </a:prstGeom>
        </p:spPr>
      </p:pic>
    </p:spTree>
    <p:extLst>
      <p:ext uri="{BB962C8B-B14F-4D97-AF65-F5344CB8AC3E}">
        <p14:creationId xmlns:p14="http://schemas.microsoft.com/office/powerpoint/2010/main" val="2211736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0210559-FA13-EFF9-B35E-9A9324564E5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4F144A5-D031-49D8-945C-526C17B1E028}"/>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1798443-7EB3-4698-9C45-EA843368FDE3}"/>
              </a:ext>
            </a:extLst>
          </p:cNvPr>
          <p:cNvSpPr txBox="1"/>
          <p:nvPr/>
        </p:nvSpPr>
        <p:spPr>
          <a:xfrm>
            <a:off x="211825" y="1075570"/>
            <a:ext cx="4902496" cy="3600986"/>
          </a:xfrm>
          <a:prstGeom prst="rect">
            <a:avLst/>
          </a:prstGeom>
          <a:noFill/>
        </p:spPr>
        <p:txBody>
          <a:bodyPr wrap="square" rtlCol="0">
            <a:spAutoFit/>
          </a:bodyPr>
          <a:lstStyle/>
          <a:p>
            <a:r>
              <a:rPr lang="en-GB" sz="2400" b="1" dirty="0">
                <a:solidFill>
                  <a:srgbClr val="C00000"/>
                </a:solidFill>
              </a:rPr>
              <a:t>Why not have a family agreement to: </a:t>
            </a:r>
          </a:p>
          <a:p>
            <a:pPr marL="342900" indent="-342900">
              <a:buFont typeface="Arial" panose="020B0604020202020204" pitchFamily="34" charset="0"/>
              <a:buChar char="•"/>
            </a:pPr>
            <a:endParaRPr lang="en-GB" sz="2000" dirty="0">
              <a:solidFill>
                <a:srgbClr val="C00000"/>
              </a:solidFill>
            </a:endParaRPr>
          </a:p>
          <a:p>
            <a:pPr marL="342900" indent="-342900">
              <a:buFont typeface="Arial" panose="020B0604020202020204" pitchFamily="34" charset="0"/>
              <a:buChar char="•"/>
            </a:pPr>
            <a:r>
              <a:rPr lang="en-GB" sz="2000" b="1" dirty="0"/>
              <a:t>clarify</a:t>
            </a:r>
            <a:r>
              <a:rPr lang="en-GB" sz="2000" dirty="0"/>
              <a:t> what is allowed...or not</a:t>
            </a:r>
          </a:p>
          <a:p>
            <a:endParaRPr lang="en-GB" sz="2000" dirty="0"/>
          </a:p>
          <a:p>
            <a:pPr marL="342900" indent="-342900">
              <a:buFont typeface="Arial" panose="020B0604020202020204" pitchFamily="34" charset="0"/>
              <a:buChar char="•"/>
            </a:pPr>
            <a:r>
              <a:rPr lang="en-GB" sz="2000" b="1" dirty="0"/>
              <a:t>establish</a:t>
            </a:r>
            <a:r>
              <a:rPr lang="en-GB" sz="2000" dirty="0"/>
              <a:t> ground rules like no phones at the table or in the bedroom at night-time</a:t>
            </a:r>
          </a:p>
          <a:p>
            <a:endParaRPr lang="en-GB" sz="2000" dirty="0"/>
          </a:p>
          <a:p>
            <a:pPr marL="342900" indent="-342900">
              <a:buFont typeface="Arial" panose="020B0604020202020204" pitchFamily="34" charset="0"/>
              <a:buChar char="•"/>
            </a:pPr>
            <a:r>
              <a:rPr lang="en-GB" sz="2000" b="1" dirty="0"/>
              <a:t>agree</a:t>
            </a:r>
            <a:r>
              <a:rPr lang="en-GB" sz="2000" dirty="0"/>
              <a:t> shared expectations to reduce arguments and keep everyone safe &amp; healthy</a:t>
            </a:r>
          </a:p>
          <a:p>
            <a:endParaRPr lang="en-GB" sz="2400" b="1" dirty="0"/>
          </a:p>
        </p:txBody>
      </p:sp>
      <p:sp>
        <p:nvSpPr>
          <p:cNvPr id="8" name="TextBox 7">
            <a:extLst>
              <a:ext uri="{FF2B5EF4-FFF2-40B4-BE49-F238E27FC236}">
                <a16:creationId xmlns:a16="http://schemas.microsoft.com/office/drawing/2014/main" id="{18E08B5F-C18F-4EDB-A30B-F2E576142D71}"/>
              </a:ext>
            </a:extLst>
          </p:cNvPr>
          <p:cNvSpPr txBox="1"/>
          <p:nvPr/>
        </p:nvSpPr>
        <p:spPr>
          <a:xfrm>
            <a:off x="211825" y="5124365"/>
            <a:ext cx="7624034" cy="461665"/>
          </a:xfrm>
          <a:prstGeom prst="rect">
            <a:avLst/>
          </a:prstGeom>
          <a:noFill/>
        </p:spPr>
        <p:txBody>
          <a:bodyPr wrap="square">
            <a:spAutoFit/>
          </a:bodyPr>
          <a:lstStyle/>
          <a:p>
            <a:r>
              <a:rPr lang="en-GB" sz="2400" dirty="0"/>
              <a:t>Download it at </a:t>
            </a:r>
            <a:r>
              <a:rPr lang="en-GB" sz="2400" dirty="0">
                <a:hlinkClick r:id="rId3"/>
              </a:rPr>
              <a:t>parentsafe.lgfl.net/digital-family-agreement</a:t>
            </a:r>
            <a:endParaRPr lang="en-GB" sz="2400" dirty="0"/>
          </a:p>
        </p:txBody>
      </p:sp>
      <p:pic>
        <p:nvPicPr>
          <p:cNvPr id="6" name="Picture 5">
            <a:extLst>
              <a:ext uri="{FF2B5EF4-FFF2-40B4-BE49-F238E27FC236}">
                <a16:creationId xmlns:a16="http://schemas.microsoft.com/office/drawing/2014/main" id="{5109A01F-9746-259B-D694-27701CCAD6E5}"/>
              </a:ext>
            </a:extLst>
          </p:cNvPr>
          <p:cNvPicPr>
            <a:picLocks noChangeAspect="1"/>
          </p:cNvPicPr>
          <p:nvPr/>
        </p:nvPicPr>
        <p:blipFill>
          <a:blip r:embed="rId4"/>
          <a:stretch>
            <a:fillRect/>
          </a:stretch>
        </p:blipFill>
        <p:spPr>
          <a:xfrm>
            <a:off x="5402031" y="431848"/>
            <a:ext cx="6332769" cy="42447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82508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8C8B85-BAAF-C5D8-5289-65B4D088B1F3}"/>
              </a:ext>
            </a:extLst>
          </p:cNvPr>
          <p:cNvPicPr>
            <a:picLocks noChangeAspect="1"/>
          </p:cNvPicPr>
          <p:nvPr/>
        </p:nvPicPr>
        <p:blipFill>
          <a:blip r:embed="rId3"/>
          <a:stretch>
            <a:fillRect/>
          </a:stretch>
        </p:blipFill>
        <p:spPr>
          <a:xfrm>
            <a:off x="1371600" y="169530"/>
            <a:ext cx="9043639" cy="6239409"/>
          </a:xfrm>
          <a:prstGeom prst="rect">
            <a:avLst/>
          </a:prstGeom>
        </p:spPr>
      </p:pic>
      <p:cxnSp>
        <p:nvCxnSpPr>
          <p:cNvPr id="3" name="Straight Connector 2">
            <a:extLst>
              <a:ext uri="{FF2B5EF4-FFF2-40B4-BE49-F238E27FC236}">
                <a16:creationId xmlns:a16="http://schemas.microsoft.com/office/drawing/2014/main" id="{C5D68C4C-8EC3-AD27-08FD-6D2B2C72526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C1C65D6-2E4D-434E-B7C4-29266B979FFC}"/>
              </a:ext>
            </a:extLst>
          </p:cNvPr>
          <p:cNvSpPr txBox="1"/>
          <p:nvPr/>
        </p:nvSpPr>
        <p:spPr>
          <a:xfrm>
            <a:off x="4505412" y="6396335"/>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C00000"/>
                </a:solidFill>
                <a:effectLst/>
                <a:uLnTx/>
                <a:uFillTx/>
                <a:latin typeface="Helvetica Neue"/>
                <a:ea typeface="+mn-ea"/>
                <a:cs typeface="+mn-cs"/>
              </a:rPr>
              <a:t>parentsafe.lgfl.net </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393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BEE03A3-DE62-3CD2-3FE3-89AAC35746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3602D2F-5FB5-44A5-A787-4DEBD7FC7BE6}"/>
              </a:ext>
            </a:extLst>
          </p:cNvPr>
          <p:cNvSpPr txBox="1"/>
          <p:nvPr/>
        </p:nvSpPr>
        <p:spPr>
          <a:xfrm>
            <a:off x="1955285" y="466546"/>
            <a:ext cx="9527421" cy="954107"/>
          </a:xfrm>
          <a:prstGeom prst="rect">
            <a:avLst/>
          </a:prstGeom>
          <a:noFill/>
        </p:spPr>
        <p:txBody>
          <a:bodyPr wrap="square" rtlCol="0">
            <a:spAutoFit/>
          </a:bodyPr>
          <a:lstStyle/>
          <a:p>
            <a:r>
              <a:rPr lang="en-GB" sz="2800" b="1"/>
              <a:t>Have you set up parental </a:t>
            </a:r>
            <a:r>
              <a:rPr lang="en-GB" sz="2800" b="1">
                <a:solidFill>
                  <a:srgbClr val="FF0000"/>
                </a:solidFill>
              </a:rPr>
              <a:t>CONTROLS/PRIVACY SETTINGS </a:t>
            </a:r>
            <a:r>
              <a:rPr lang="en-GB" sz="2800" b="1"/>
              <a:t>for</a:t>
            </a:r>
            <a:r>
              <a:rPr lang="en-GB" sz="2800" b="1">
                <a:solidFill>
                  <a:srgbClr val="FF0000"/>
                </a:solidFill>
              </a:rPr>
              <a:t> ALL DEVICES</a:t>
            </a:r>
            <a:r>
              <a:rPr lang="en-GB" sz="2800" b="1"/>
              <a:t> and </a:t>
            </a:r>
            <a:r>
              <a:rPr lang="en-GB" sz="2800" b="1">
                <a:solidFill>
                  <a:srgbClr val="FF0000"/>
                </a:solidFill>
              </a:rPr>
              <a:t>NETWORKS</a:t>
            </a:r>
            <a:r>
              <a:rPr lang="en-GB" sz="2800" b="1"/>
              <a:t>?</a:t>
            </a:r>
          </a:p>
        </p:txBody>
      </p:sp>
      <p:pic>
        <p:nvPicPr>
          <p:cNvPr id="5" name="Picture 4" descr="Free speech bubble talking chat illustration">
            <a:extLst>
              <a:ext uri="{FF2B5EF4-FFF2-40B4-BE49-F238E27FC236}">
                <a16:creationId xmlns:a16="http://schemas.microsoft.com/office/drawing/2014/main" id="{065380B7-20F6-DCD5-C201-08464F9C3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651" y="224852"/>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26" name="Picture 2" descr="Free smartphone app news illustration">
            <a:extLst>
              <a:ext uri="{FF2B5EF4-FFF2-40B4-BE49-F238E27FC236}">
                <a16:creationId xmlns:a16="http://schemas.microsoft.com/office/drawing/2014/main" id="{1DA1CA01-F276-8B82-9EFD-F846D6F398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0297" y="3252405"/>
            <a:ext cx="2711703" cy="34919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C4BB3BD-492F-C737-5DA3-E2907C96E76C}"/>
              </a:ext>
            </a:extLst>
          </p:cNvPr>
          <p:cNvSpPr txBox="1"/>
          <p:nvPr/>
        </p:nvSpPr>
        <p:spPr>
          <a:xfrm>
            <a:off x="995990" y="2494046"/>
            <a:ext cx="9527421" cy="3600986"/>
          </a:xfrm>
          <a:prstGeom prst="rect">
            <a:avLst/>
          </a:prstGeom>
          <a:noFill/>
        </p:spPr>
        <p:txBody>
          <a:bodyPr wrap="square">
            <a:spAutoFit/>
          </a:bodyPr>
          <a:lstStyle/>
          <a:p>
            <a:pPr marL="285750" indent="-285750">
              <a:buFont typeface="Arial" panose="020B0604020202020204" pitchFamily="34" charset="0"/>
              <a:buChar char="•"/>
            </a:pPr>
            <a:r>
              <a:rPr lang="en-GB" sz="2800" dirty="0"/>
              <a:t>Controls need to be set up on both the </a:t>
            </a:r>
            <a:r>
              <a:rPr lang="en-GB" sz="2800" b="1" dirty="0"/>
              <a:t>broadband connection </a:t>
            </a:r>
            <a:r>
              <a:rPr lang="en-GB" sz="2800" u="sng" dirty="0">
                <a:solidFill>
                  <a:srgbClr val="FF0000"/>
                </a:solidFill>
              </a:rPr>
              <a:t>AND</a:t>
            </a:r>
            <a:r>
              <a:rPr lang="en-GB" sz="2800" dirty="0"/>
              <a:t> </a:t>
            </a:r>
            <a:r>
              <a:rPr lang="en-GB" sz="2800" b="1" dirty="0"/>
              <a:t>each individual device</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These </a:t>
            </a:r>
            <a:r>
              <a:rPr lang="en-GB" sz="2800" b="1" dirty="0"/>
              <a:t>do not come as standard </a:t>
            </a:r>
            <a:r>
              <a:rPr lang="en-GB" sz="2800" dirty="0"/>
              <a:t>so it’s worth checking</a:t>
            </a:r>
          </a:p>
          <a:p>
            <a:pPr marL="285750" indent="-285750">
              <a:buFont typeface="Arial" panose="020B0604020202020204" pitchFamily="34" charset="0"/>
              <a:buChar char="•"/>
            </a:pPr>
            <a:endParaRPr lang="en-GB" sz="2000" dirty="0"/>
          </a:p>
          <a:p>
            <a:r>
              <a:rPr lang="en-GB" sz="2000" dirty="0"/>
              <a:t>They are important because they allow you to:</a:t>
            </a:r>
          </a:p>
          <a:p>
            <a:pPr marL="742950" lvl="1" indent="-285750">
              <a:buFont typeface="Arial" panose="020B0604020202020204" pitchFamily="34" charset="0"/>
              <a:buChar char="•"/>
            </a:pPr>
            <a:r>
              <a:rPr lang="en-GB" sz="2000" b="1" dirty="0">
                <a:solidFill>
                  <a:srgbClr val="FF0000"/>
                </a:solidFill>
                <a:highlight>
                  <a:srgbClr val="FAFAFA"/>
                </a:highlight>
              </a:rPr>
              <a:t>B</a:t>
            </a:r>
            <a:r>
              <a:rPr lang="en-GB" sz="2000" b="1" i="0" dirty="0">
                <a:solidFill>
                  <a:srgbClr val="FF0000"/>
                </a:solidFill>
                <a:effectLst/>
                <a:highlight>
                  <a:srgbClr val="FAFAFA"/>
                </a:highlight>
              </a:rPr>
              <a:t>lock</a:t>
            </a:r>
            <a:r>
              <a:rPr lang="en-GB" sz="2000" i="0" dirty="0">
                <a:effectLst/>
                <a:highlight>
                  <a:srgbClr val="FAFAFA"/>
                </a:highlight>
              </a:rPr>
              <a:t> </a:t>
            </a:r>
            <a:r>
              <a:rPr lang="en-GB" sz="2000" i="0" dirty="0">
                <a:solidFill>
                  <a:srgbClr val="FF0000"/>
                </a:solidFill>
                <a:effectLst/>
                <a:highlight>
                  <a:srgbClr val="FAFAFA"/>
                </a:highlight>
              </a:rPr>
              <a:t>and</a:t>
            </a:r>
            <a:r>
              <a:rPr lang="en-GB" sz="2000" i="0" dirty="0">
                <a:effectLst/>
                <a:highlight>
                  <a:srgbClr val="FAFAFA"/>
                </a:highlight>
              </a:rPr>
              <a:t> </a:t>
            </a:r>
            <a:r>
              <a:rPr lang="en-GB" sz="2000" b="1" i="0" dirty="0">
                <a:solidFill>
                  <a:srgbClr val="FF0000"/>
                </a:solidFill>
                <a:effectLst/>
                <a:highlight>
                  <a:srgbClr val="FAFAFA"/>
                </a:highlight>
              </a:rPr>
              <a:t>filter</a:t>
            </a:r>
            <a:r>
              <a:rPr lang="en-GB" sz="2000" i="0" dirty="0">
                <a:effectLst/>
                <a:highlight>
                  <a:srgbClr val="FAFAFA"/>
                </a:highlight>
              </a:rPr>
              <a:t> </a:t>
            </a:r>
            <a:r>
              <a:rPr lang="en-GB" sz="2000" b="0" i="0" dirty="0">
                <a:solidFill>
                  <a:schemeClr val="tx1"/>
                </a:solidFill>
                <a:effectLst/>
                <a:highlight>
                  <a:srgbClr val="FAFAFA"/>
                </a:highlight>
              </a:rPr>
              <a:t>upsetting or inappropriate content or sites</a:t>
            </a:r>
            <a:endParaRPr lang="en-GB" sz="2000" dirty="0">
              <a:solidFill>
                <a:schemeClr val="tx1"/>
              </a:solidFill>
              <a:highlight>
                <a:srgbClr val="FAFAFA"/>
              </a:highlight>
            </a:endParaRPr>
          </a:p>
          <a:p>
            <a:pPr marL="742950" lvl="1" indent="-285750">
              <a:buFont typeface="Arial" panose="020B0604020202020204" pitchFamily="34" charset="0"/>
              <a:buChar char="•"/>
            </a:pPr>
            <a:r>
              <a:rPr lang="en-GB" sz="2000" b="1" dirty="0">
                <a:solidFill>
                  <a:srgbClr val="FF0000"/>
                </a:solidFill>
                <a:highlight>
                  <a:srgbClr val="FAFAFA"/>
                </a:highlight>
              </a:rPr>
              <a:t>Plan</a:t>
            </a:r>
            <a:r>
              <a:rPr lang="en-GB" sz="2000" dirty="0">
                <a:solidFill>
                  <a:srgbClr val="FF0000"/>
                </a:solidFill>
                <a:highlight>
                  <a:srgbClr val="FAFAFA"/>
                </a:highlight>
              </a:rPr>
              <a:t> what </a:t>
            </a:r>
            <a:r>
              <a:rPr lang="en-GB" sz="2000" b="1" dirty="0">
                <a:solidFill>
                  <a:srgbClr val="FF0000"/>
                </a:solidFill>
                <a:highlight>
                  <a:srgbClr val="FAFAFA"/>
                </a:highlight>
              </a:rPr>
              <a:t>time</a:t>
            </a:r>
            <a:r>
              <a:rPr lang="en-GB" sz="2000" dirty="0">
                <a:solidFill>
                  <a:srgbClr val="FF0000"/>
                </a:solidFill>
                <a:highlight>
                  <a:srgbClr val="FAFAFA"/>
                </a:highlight>
              </a:rPr>
              <a:t> and </a:t>
            </a:r>
            <a:r>
              <a:rPr lang="en-GB" sz="2000" b="1" dirty="0">
                <a:solidFill>
                  <a:srgbClr val="FF0000"/>
                </a:solidFill>
                <a:highlight>
                  <a:srgbClr val="FAFAFA"/>
                </a:highlight>
              </a:rPr>
              <a:t>how long </a:t>
            </a:r>
            <a:r>
              <a:rPr lang="en-GB" sz="2000" dirty="0">
                <a:solidFill>
                  <a:srgbClr val="525455"/>
                </a:solidFill>
                <a:highlight>
                  <a:srgbClr val="FAFAFA"/>
                </a:highlight>
              </a:rPr>
              <a:t>your child can go online for</a:t>
            </a:r>
            <a:endParaRPr lang="en-GB" sz="2000" dirty="0"/>
          </a:p>
          <a:p>
            <a:pPr marL="285750" indent="-285750">
              <a:buFont typeface="Arial" panose="020B0604020202020204" pitchFamily="34" charset="0"/>
              <a:buChar char="•"/>
            </a:pPr>
            <a:endParaRPr lang="en-GB" dirty="0"/>
          </a:p>
          <a:p>
            <a:pPr marL="742950" lvl="1" indent="-285750">
              <a:buFont typeface="Arial" panose="020B0604020202020204" pitchFamily="34" charset="0"/>
              <a:buChar char="•"/>
            </a:pPr>
            <a:endParaRPr lang="en-GB" dirty="0"/>
          </a:p>
        </p:txBody>
      </p:sp>
    </p:spTree>
    <p:extLst>
      <p:ext uri="{BB962C8B-B14F-4D97-AF65-F5344CB8AC3E}">
        <p14:creationId xmlns:p14="http://schemas.microsoft.com/office/powerpoint/2010/main" val="3117672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53D9CA2-8A67-B24A-1CC2-B7C579EFD37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07DCB46-BF3E-8F96-C83C-AFE94491BBC4}"/>
              </a:ext>
            </a:extLst>
          </p:cNvPr>
          <p:cNvSpPr/>
          <p:nvPr/>
        </p:nvSpPr>
        <p:spPr>
          <a:xfrm>
            <a:off x="10178321" y="224852"/>
            <a:ext cx="1873771" cy="25033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3602D2F-5FB5-44A5-A787-4DEBD7FC7BE6}"/>
              </a:ext>
            </a:extLst>
          </p:cNvPr>
          <p:cNvSpPr txBox="1"/>
          <p:nvPr/>
        </p:nvSpPr>
        <p:spPr>
          <a:xfrm>
            <a:off x="234489" y="382946"/>
            <a:ext cx="11817603" cy="461665"/>
          </a:xfrm>
          <a:prstGeom prst="rect">
            <a:avLst/>
          </a:prstGeom>
          <a:noFill/>
        </p:spPr>
        <p:txBody>
          <a:bodyPr wrap="square" rtlCol="0">
            <a:spAutoFit/>
          </a:bodyPr>
          <a:lstStyle/>
          <a:p>
            <a:r>
              <a:rPr lang="en-GB" sz="2400" dirty="0"/>
              <a:t>Visit </a:t>
            </a:r>
            <a:r>
              <a:rPr lang="en-GB" sz="2400" dirty="0">
                <a:hlinkClick r:id="rId3"/>
              </a:rPr>
              <a:t>internetmatters.org/parental-controls</a:t>
            </a:r>
            <a:r>
              <a:rPr lang="en-GB" sz="2400" dirty="0"/>
              <a:t> to find out how to set controls on devices:</a:t>
            </a:r>
          </a:p>
        </p:txBody>
      </p:sp>
      <p:pic>
        <p:nvPicPr>
          <p:cNvPr id="7" name="Picture 6">
            <a:extLst>
              <a:ext uri="{FF2B5EF4-FFF2-40B4-BE49-F238E27FC236}">
                <a16:creationId xmlns:a16="http://schemas.microsoft.com/office/drawing/2014/main" id="{2743F241-E939-CC9A-3A5A-D994B59D6096}"/>
              </a:ext>
            </a:extLst>
          </p:cNvPr>
          <p:cNvPicPr>
            <a:picLocks noChangeAspect="1"/>
          </p:cNvPicPr>
          <p:nvPr/>
        </p:nvPicPr>
        <p:blipFill>
          <a:blip r:embed="rId4"/>
          <a:stretch>
            <a:fillRect/>
          </a:stretch>
        </p:blipFill>
        <p:spPr>
          <a:xfrm>
            <a:off x="3197642" y="1002704"/>
            <a:ext cx="8759870" cy="5426712"/>
          </a:xfrm>
          <a:prstGeom prst="rect">
            <a:avLst/>
          </a:prstGeom>
        </p:spPr>
      </p:pic>
      <p:pic>
        <p:nvPicPr>
          <p:cNvPr id="3" name="Picture 2">
            <a:extLst>
              <a:ext uri="{FF2B5EF4-FFF2-40B4-BE49-F238E27FC236}">
                <a16:creationId xmlns:a16="http://schemas.microsoft.com/office/drawing/2014/main" id="{23688349-8845-1AB4-F09B-D271F03AC7EE}"/>
              </a:ext>
            </a:extLst>
          </p:cNvPr>
          <p:cNvPicPr>
            <a:picLocks noChangeAspect="1"/>
          </p:cNvPicPr>
          <p:nvPr/>
        </p:nvPicPr>
        <p:blipFill>
          <a:blip r:embed="rId5"/>
          <a:stretch>
            <a:fillRect/>
          </a:stretch>
        </p:blipFill>
        <p:spPr>
          <a:xfrm>
            <a:off x="136472" y="1059504"/>
            <a:ext cx="2883282" cy="2739358"/>
          </a:xfrm>
          <a:prstGeom prst="rect">
            <a:avLst/>
          </a:prstGeom>
        </p:spPr>
      </p:pic>
    </p:spTree>
    <p:extLst>
      <p:ext uri="{BB962C8B-B14F-4D97-AF65-F5344CB8AC3E}">
        <p14:creationId xmlns:p14="http://schemas.microsoft.com/office/powerpoint/2010/main" val="3008793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C3F4A3C-3161-7220-1C1C-62D1CED3280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07DCB46-BF3E-8F96-C83C-AFE94491BBC4}"/>
              </a:ext>
            </a:extLst>
          </p:cNvPr>
          <p:cNvSpPr/>
          <p:nvPr/>
        </p:nvSpPr>
        <p:spPr>
          <a:xfrm>
            <a:off x="10178321" y="224852"/>
            <a:ext cx="1873771" cy="25033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22FD473A-CA9C-C497-5DB7-5366932F190B}"/>
              </a:ext>
            </a:extLst>
          </p:cNvPr>
          <p:cNvPicPr>
            <a:picLocks noChangeAspect="1"/>
          </p:cNvPicPr>
          <p:nvPr/>
        </p:nvPicPr>
        <p:blipFill>
          <a:blip r:embed="rId3"/>
          <a:stretch>
            <a:fillRect/>
          </a:stretch>
        </p:blipFill>
        <p:spPr>
          <a:xfrm>
            <a:off x="1496363" y="1157589"/>
            <a:ext cx="8862004" cy="5151895"/>
          </a:xfrm>
          <a:prstGeom prst="rect">
            <a:avLst/>
          </a:prstGeom>
        </p:spPr>
      </p:pic>
      <p:sp>
        <p:nvSpPr>
          <p:cNvPr id="9" name="TextBox 8">
            <a:extLst>
              <a:ext uri="{FF2B5EF4-FFF2-40B4-BE49-F238E27FC236}">
                <a16:creationId xmlns:a16="http://schemas.microsoft.com/office/drawing/2014/main" id="{A3F50305-63F9-14C5-2BCF-DFC8F9CAAFAA}"/>
              </a:ext>
            </a:extLst>
          </p:cNvPr>
          <p:cNvSpPr txBox="1"/>
          <p:nvPr/>
        </p:nvSpPr>
        <p:spPr>
          <a:xfrm>
            <a:off x="1679922" y="6448482"/>
            <a:ext cx="8832156" cy="369332"/>
          </a:xfrm>
          <a:prstGeom prst="rect">
            <a:avLst/>
          </a:prstGeom>
          <a:noFill/>
        </p:spPr>
        <p:txBody>
          <a:bodyPr wrap="square">
            <a:spAutoFit/>
          </a:bodyPr>
          <a:lstStyle/>
          <a:p>
            <a:r>
              <a:rPr lang="en-GB" sz="1800" dirty="0"/>
              <a:t>Visit </a:t>
            </a:r>
            <a:r>
              <a:rPr lang="en-GB" sz="1800" dirty="0">
                <a:hlinkClick r:id="rId4"/>
              </a:rPr>
              <a:t>parentsafe.lgfl.net/</a:t>
            </a:r>
            <a:r>
              <a:rPr lang="en-GB" sz="1800" dirty="0"/>
              <a:t> for additional advice and tips on settings and controls for all devices</a:t>
            </a:r>
            <a:endParaRPr lang="en-GB" dirty="0"/>
          </a:p>
        </p:txBody>
      </p:sp>
      <p:sp>
        <p:nvSpPr>
          <p:cNvPr id="11" name="TextBox 10">
            <a:extLst>
              <a:ext uri="{FF2B5EF4-FFF2-40B4-BE49-F238E27FC236}">
                <a16:creationId xmlns:a16="http://schemas.microsoft.com/office/drawing/2014/main" id="{BC5BE6D5-ADBA-739A-1843-E75FEC4DA518}"/>
              </a:ext>
            </a:extLst>
          </p:cNvPr>
          <p:cNvSpPr txBox="1"/>
          <p:nvPr/>
        </p:nvSpPr>
        <p:spPr>
          <a:xfrm>
            <a:off x="252430" y="224852"/>
            <a:ext cx="9884464" cy="707886"/>
          </a:xfrm>
          <a:prstGeom prst="rect">
            <a:avLst/>
          </a:prstGeom>
          <a:noFill/>
        </p:spPr>
        <p:txBody>
          <a:bodyPr wrap="square">
            <a:spAutoFit/>
          </a:bodyPr>
          <a:lstStyle/>
          <a:p>
            <a:r>
              <a:rPr lang="en-GB" sz="2000" b="1" i="0">
                <a:solidFill>
                  <a:srgbClr val="3B3A39"/>
                </a:solidFill>
                <a:effectLst/>
                <a:highlight>
                  <a:srgbClr val="FFFFFF"/>
                </a:highlight>
              </a:rPr>
              <a:t>Parental control apps like </a:t>
            </a:r>
            <a:r>
              <a:rPr lang="en-GB" sz="2000" b="1" i="0" u="none" strike="noStrike">
                <a:solidFill>
                  <a:srgbClr val="FF3365"/>
                </a:solidFill>
                <a:effectLst/>
                <a:highlight>
                  <a:srgbClr val="FFFFFF"/>
                </a:highlight>
                <a:hlinkClick r:id="rId5"/>
              </a:rPr>
              <a:t>Google Family Link</a:t>
            </a:r>
            <a:r>
              <a:rPr lang="en-GB" sz="2000" b="1" i="0">
                <a:solidFill>
                  <a:srgbClr val="3B3A39"/>
                </a:solidFill>
                <a:effectLst/>
                <a:highlight>
                  <a:srgbClr val="FFFFFF"/>
                </a:highlight>
              </a:rPr>
              <a:t>, </a:t>
            </a:r>
            <a:r>
              <a:rPr lang="en-GB" sz="2000" b="1" i="0" u="none" strike="noStrike">
                <a:solidFill>
                  <a:srgbClr val="FF3365"/>
                </a:solidFill>
                <a:effectLst/>
                <a:highlight>
                  <a:srgbClr val="FFFFFF"/>
                </a:highlight>
                <a:hlinkClick r:id="rId6"/>
              </a:rPr>
              <a:t>Screen Time</a:t>
            </a:r>
            <a:r>
              <a:rPr lang="en-GB" sz="2000" b="1" i="0">
                <a:solidFill>
                  <a:srgbClr val="3B3A39"/>
                </a:solidFill>
                <a:effectLst/>
                <a:highlight>
                  <a:srgbClr val="FFFFFF"/>
                </a:highlight>
              </a:rPr>
              <a:t> and </a:t>
            </a:r>
            <a:r>
              <a:rPr lang="en-GB" sz="2000" b="1" i="0" u="none" strike="noStrike">
                <a:solidFill>
                  <a:srgbClr val="FF3365"/>
                </a:solidFill>
                <a:effectLst/>
                <a:highlight>
                  <a:srgbClr val="FFFFFF"/>
                </a:highlight>
                <a:hlinkClick r:id="rId7"/>
              </a:rPr>
              <a:t>Microsoft Family</a:t>
            </a:r>
            <a:r>
              <a:rPr lang="en-GB" sz="2000" b="1" i="0">
                <a:solidFill>
                  <a:srgbClr val="3B3A39"/>
                </a:solidFill>
                <a:effectLst/>
                <a:highlight>
                  <a:srgbClr val="FFFFFF"/>
                </a:highlight>
              </a:rPr>
              <a:t> can let you set limits across devices, apps and platforms </a:t>
            </a:r>
            <a:endParaRPr lang="en-GB" sz="2000" b="1"/>
          </a:p>
        </p:txBody>
      </p:sp>
    </p:spTree>
    <p:extLst>
      <p:ext uri="{BB962C8B-B14F-4D97-AF65-F5344CB8AC3E}">
        <p14:creationId xmlns:p14="http://schemas.microsoft.com/office/powerpoint/2010/main" val="3907008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3601A05-92C8-BB64-9B0E-74575B84C4D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6159" name="Rectangle 6158">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53529C-8E40-C3E1-7112-8F54707FDC00}"/>
              </a:ext>
            </a:extLst>
          </p:cNvPr>
          <p:cNvSpPr>
            <a:spLocks noGrp="1"/>
          </p:cNvSpPr>
          <p:nvPr>
            <p:ph type="title"/>
          </p:nvPr>
        </p:nvSpPr>
        <p:spPr>
          <a:xfrm>
            <a:off x="682818" y="624060"/>
            <a:ext cx="5120561" cy="1325563"/>
          </a:xfrm>
        </p:spPr>
        <p:txBody>
          <a:bodyPr vert="horz" lIns="91440" tIns="45720" rIns="91440" bIns="45720" rtlCol="0" anchor="ctr">
            <a:normAutofit/>
          </a:bodyPr>
          <a:lstStyle/>
          <a:p>
            <a:r>
              <a:rPr lang="en-US" b="1" kern="1200">
                <a:solidFill>
                  <a:schemeClr val="tx1"/>
                </a:solidFill>
                <a:latin typeface="+mj-lt"/>
                <a:ea typeface="+mj-ea"/>
                <a:cs typeface="+mj-cs"/>
              </a:rPr>
              <a:t>REMEMBER</a:t>
            </a:r>
            <a:endParaRPr lang="en-US" kern="1200">
              <a:solidFill>
                <a:schemeClr val="tx1"/>
              </a:solidFill>
              <a:latin typeface="+mj-lt"/>
              <a:ea typeface="+mj-ea"/>
              <a:cs typeface="+mj-cs"/>
            </a:endParaRPr>
          </a:p>
        </p:txBody>
      </p:sp>
      <p:sp>
        <p:nvSpPr>
          <p:cNvPr id="2" name="Content Placeholder 1">
            <a:extLst>
              <a:ext uri="{FF2B5EF4-FFF2-40B4-BE49-F238E27FC236}">
                <a16:creationId xmlns:a16="http://schemas.microsoft.com/office/drawing/2014/main" id="{60918C3E-D360-8E16-D445-F7CB84C85691}"/>
              </a:ext>
            </a:extLst>
          </p:cNvPr>
          <p:cNvSpPr>
            <a:spLocks noGrp="1"/>
          </p:cNvSpPr>
          <p:nvPr>
            <p:ph idx="1"/>
          </p:nvPr>
        </p:nvSpPr>
        <p:spPr>
          <a:xfrm>
            <a:off x="576706" y="1792333"/>
            <a:ext cx="5092194" cy="4351338"/>
          </a:xfrm>
        </p:spPr>
        <p:txBody>
          <a:bodyPr vert="horz" lIns="91440" tIns="45720" rIns="91440" bIns="45720" rtlCol="0">
            <a:normAutofit/>
          </a:bodyPr>
          <a:lstStyle/>
          <a:p>
            <a:r>
              <a:rPr lang="en-US" sz="2400" b="1" i="0" dirty="0">
                <a:solidFill>
                  <a:schemeClr val="tx1"/>
                </a:solidFill>
                <a:effectLst/>
                <a:highlight>
                  <a:srgbClr val="FAFAFA"/>
                </a:highlight>
              </a:rPr>
              <a:t>As children get older, restrictions and controls you use will change</a:t>
            </a:r>
            <a:r>
              <a:rPr lang="en-US" sz="2400" b="0" i="0" dirty="0">
                <a:solidFill>
                  <a:schemeClr val="tx1"/>
                </a:solidFill>
                <a:effectLst/>
                <a:highlight>
                  <a:srgbClr val="FAFAFA"/>
                </a:highlight>
              </a:rPr>
              <a:t>, but only at a pace you feel is appropriate for your child, not pressure from your child </a:t>
            </a:r>
            <a:r>
              <a:rPr lang="en-US" sz="2400" i="1" dirty="0">
                <a:solidFill>
                  <a:schemeClr val="accent2"/>
                </a:solidFill>
                <a:effectLst/>
                <a:highlight>
                  <a:srgbClr val="FAFAFA"/>
                </a:highlight>
              </a:rPr>
              <a:t>“because everyone else is allowed”</a:t>
            </a:r>
          </a:p>
          <a:p>
            <a:endParaRPr lang="en-US" sz="2400" b="0" i="1" dirty="0">
              <a:solidFill>
                <a:schemeClr val="tx1"/>
              </a:solidFill>
              <a:effectLst/>
              <a:highlight>
                <a:srgbClr val="FAFAFA"/>
              </a:highlight>
            </a:endParaRPr>
          </a:p>
          <a:p>
            <a:r>
              <a:rPr lang="en-US" sz="2400" b="1" i="0" dirty="0">
                <a:solidFill>
                  <a:schemeClr val="tx1"/>
                </a:solidFill>
                <a:effectLst/>
                <a:highlight>
                  <a:srgbClr val="FAFAFA"/>
                </a:highlight>
              </a:rPr>
              <a:t>Content filters are never 100% effective, </a:t>
            </a:r>
            <a:r>
              <a:rPr lang="en-US" sz="2400" b="0" i="0" dirty="0">
                <a:solidFill>
                  <a:schemeClr val="tx1"/>
                </a:solidFill>
                <a:effectLst/>
                <a:highlight>
                  <a:srgbClr val="FAFAFA"/>
                </a:highlight>
              </a:rPr>
              <a:t>at some point your child </a:t>
            </a:r>
            <a:r>
              <a:rPr lang="en-US" sz="2400" dirty="0">
                <a:solidFill>
                  <a:schemeClr val="tx1"/>
                </a:solidFill>
                <a:highlight>
                  <a:srgbClr val="FAFAFA"/>
                </a:highlight>
              </a:rPr>
              <a:t>may come across</a:t>
            </a:r>
            <a:r>
              <a:rPr lang="en-US" sz="2400" b="0" i="0" dirty="0">
                <a:solidFill>
                  <a:schemeClr val="tx1"/>
                </a:solidFill>
                <a:effectLst/>
                <a:highlight>
                  <a:srgbClr val="FAFAFA"/>
                </a:highlight>
              </a:rPr>
              <a:t> inappropriate or upsetting content, so </a:t>
            </a:r>
            <a:r>
              <a:rPr lang="en-US" sz="2400" i="0" dirty="0">
                <a:solidFill>
                  <a:schemeClr val="accent2"/>
                </a:solidFill>
                <a:effectLst/>
                <a:highlight>
                  <a:srgbClr val="FAFAFA"/>
                </a:highlight>
              </a:rPr>
              <a:t>make time to talk regularly</a:t>
            </a:r>
            <a:endParaRPr lang="en-US" sz="2400" dirty="0">
              <a:solidFill>
                <a:schemeClr val="accent2"/>
              </a:solidFill>
            </a:endParaRPr>
          </a:p>
        </p:txBody>
      </p:sp>
      <p:sp>
        <p:nvSpPr>
          <p:cNvPr id="6155" name="Oval 6154">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148" name="Picture 4" descr="5 Must-Knows to Communicate Effectively with Your Child | Tittle for Parents  Blog">
            <a:extLst>
              <a:ext uri="{FF2B5EF4-FFF2-40B4-BE49-F238E27FC236}">
                <a16:creationId xmlns:a16="http://schemas.microsoft.com/office/drawing/2014/main" id="{7F750D03-62AB-187F-A180-99A0DF3CAA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0656" b="-1"/>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6157" name="Arc 615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4" descr="Free dialog tip advice illustration">
            <a:extLst>
              <a:ext uri="{FF2B5EF4-FFF2-40B4-BE49-F238E27FC236}">
                <a16:creationId xmlns:a16="http://schemas.microsoft.com/office/drawing/2014/main" id="{6C313E5F-12AF-6246-B7BA-8E8EE1D436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78" r="1054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3" descr="A red and black rectangular sign with white text&#10;&#10;Description automatically generated with low confidence">
            <a:extLst>
              <a:ext uri="{FF2B5EF4-FFF2-40B4-BE49-F238E27FC236}">
                <a16:creationId xmlns:a16="http://schemas.microsoft.com/office/drawing/2014/main" id="{95565A9B-7D14-522E-CA84-9C198B0D50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84557" y="281689"/>
            <a:ext cx="1138484" cy="801355"/>
          </a:xfrm>
          <a:prstGeom prst="rect">
            <a:avLst/>
          </a:prstGeom>
        </p:spPr>
      </p:pic>
    </p:spTree>
    <p:extLst>
      <p:ext uri="{BB962C8B-B14F-4D97-AF65-F5344CB8AC3E}">
        <p14:creationId xmlns:p14="http://schemas.microsoft.com/office/powerpoint/2010/main" val="2402741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26511C1-CB16-2AFB-A23A-C5847C203EC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9" name="TextBox 8">
            <a:extLst>
              <a:ext uri="{FF2B5EF4-FFF2-40B4-BE49-F238E27FC236}">
                <a16:creationId xmlns:a16="http://schemas.microsoft.com/office/drawing/2014/main" id="{8E73B482-2AEE-2249-EE09-5B388C8880F2}"/>
              </a:ext>
            </a:extLst>
          </p:cNvPr>
          <p:cNvSpPr txBox="1"/>
          <p:nvPr/>
        </p:nvSpPr>
        <p:spPr>
          <a:xfrm>
            <a:off x="1782165" y="988243"/>
            <a:ext cx="9441156"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en-GB" b="1"/>
              <a:t>YouTube</a:t>
            </a:r>
            <a:r>
              <a:rPr lang="en-GB"/>
              <a:t> is the most popular, but the appeal of many social media platforms varies by age</a:t>
            </a:r>
          </a:p>
        </p:txBody>
      </p:sp>
      <p:sp>
        <p:nvSpPr>
          <p:cNvPr id="3" name="TextBox 2">
            <a:extLst>
              <a:ext uri="{FF2B5EF4-FFF2-40B4-BE49-F238E27FC236}">
                <a16:creationId xmlns:a16="http://schemas.microsoft.com/office/drawing/2014/main" id="{15A05104-042F-58D6-5C32-B7B7DB58329F}"/>
              </a:ext>
            </a:extLst>
          </p:cNvPr>
          <p:cNvSpPr txBox="1"/>
          <p:nvPr/>
        </p:nvSpPr>
        <p:spPr>
          <a:xfrm>
            <a:off x="1782165" y="412878"/>
            <a:ext cx="10409835" cy="523220"/>
          </a:xfrm>
          <a:prstGeom prst="rect">
            <a:avLst/>
          </a:prstGeom>
          <a:noFill/>
        </p:spPr>
        <p:txBody>
          <a:bodyPr wrap="square" rtlCol="0">
            <a:spAutoFit/>
          </a:bodyPr>
          <a:lstStyle/>
          <a:p>
            <a:r>
              <a:rPr lang="en-GB" sz="2800" b="1"/>
              <a:t>Are you </a:t>
            </a:r>
            <a:r>
              <a:rPr lang="en-GB" sz="2800" b="1">
                <a:solidFill>
                  <a:srgbClr val="FF0000"/>
                </a:solidFill>
              </a:rPr>
              <a:t>FAMILIAR WITH THE APPS </a:t>
            </a:r>
            <a:r>
              <a:rPr lang="en-GB" sz="2800" b="1"/>
              <a:t>and</a:t>
            </a:r>
            <a:r>
              <a:rPr lang="en-GB" sz="2800" b="1">
                <a:solidFill>
                  <a:srgbClr val="FF0000"/>
                </a:solidFill>
              </a:rPr>
              <a:t> GAMES </a:t>
            </a:r>
            <a:r>
              <a:rPr lang="en-GB" sz="2800" b="1"/>
              <a:t>your child is on? </a:t>
            </a:r>
          </a:p>
        </p:txBody>
      </p:sp>
      <p:sp>
        <p:nvSpPr>
          <p:cNvPr id="5" name="TextBox 4">
            <a:extLst>
              <a:ext uri="{FF2B5EF4-FFF2-40B4-BE49-F238E27FC236}">
                <a16:creationId xmlns:a16="http://schemas.microsoft.com/office/drawing/2014/main" id="{80C73000-9D06-DDA8-EFA6-A6E3027793D8}"/>
              </a:ext>
            </a:extLst>
          </p:cNvPr>
          <p:cNvSpPr txBox="1"/>
          <p:nvPr/>
        </p:nvSpPr>
        <p:spPr>
          <a:xfrm>
            <a:off x="8843386" y="2363831"/>
            <a:ext cx="2998216" cy="1200329"/>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en-GB" dirty="0">
                <a:ln w="0"/>
                <a:solidFill>
                  <a:sysClr val="windowText" lastClr="000000"/>
                </a:solidFill>
              </a:rPr>
              <a:t>The two most popular apps for 3 – 7 yr-olds are </a:t>
            </a:r>
            <a:r>
              <a:rPr lang="en-GB" b="1" dirty="0">
                <a:ln w="0"/>
                <a:solidFill>
                  <a:sysClr val="windowText" lastClr="000000"/>
                </a:solidFill>
              </a:rPr>
              <a:t>WhatsApp</a:t>
            </a:r>
            <a:r>
              <a:rPr lang="en-GB" dirty="0">
                <a:ln w="0"/>
                <a:solidFill>
                  <a:sysClr val="windowText" lastClr="000000"/>
                </a:solidFill>
              </a:rPr>
              <a:t> (2 in 10) and </a:t>
            </a:r>
            <a:r>
              <a:rPr lang="en-GB" b="1" dirty="0">
                <a:ln w="0"/>
                <a:solidFill>
                  <a:sysClr val="windowText" lastClr="000000"/>
                </a:solidFill>
              </a:rPr>
              <a:t>Snapchat</a:t>
            </a:r>
            <a:r>
              <a:rPr lang="en-GB" dirty="0">
                <a:ln w="0"/>
                <a:solidFill>
                  <a:sysClr val="windowText" lastClr="000000"/>
                </a:solidFill>
              </a:rPr>
              <a:t> (3 in 10)</a:t>
            </a:r>
          </a:p>
        </p:txBody>
      </p:sp>
      <p:sp>
        <p:nvSpPr>
          <p:cNvPr id="12" name="TextBox 11">
            <a:extLst>
              <a:ext uri="{FF2B5EF4-FFF2-40B4-BE49-F238E27FC236}">
                <a16:creationId xmlns:a16="http://schemas.microsoft.com/office/drawing/2014/main" id="{A0387ABC-B7F3-8B41-C549-35DC15D19E2C}"/>
              </a:ext>
            </a:extLst>
          </p:cNvPr>
          <p:cNvSpPr txBox="1"/>
          <p:nvPr/>
        </p:nvSpPr>
        <p:spPr>
          <a:xfrm>
            <a:off x="1900424" y="5919952"/>
            <a:ext cx="6098874" cy="369332"/>
          </a:xfrm>
          <a:prstGeom prst="rect">
            <a:avLst/>
          </a:prstGeom>
          <a:noFill/>
        </p:spPr>
        <p:txBody>
          <a:bodyPr wrap="square">
            <a:spAutoFit/>
          </a:bodyPr>
          <a:lstStyle/>
          <a:p>
            <a:r>
              <a:rPr lang="en-GB" sz="1800" dirty="0"/>
              <a:t>Go to </a:t>
            </a:r>
            <a:r>
              <a:rPr lang="en-GB" sz="1800" dirty="0">
                <a:hlinkClick r:id="rId3"/>
              </a:rPr>
              <a:t>apps.lgfl.net </a:t>
            </a:r>
            <a:r>
              <a:rPr lang="en-GB" sz="1800" dirty="0"/>
              <a:t>for guidance on apps and social media sites </a:t>
            </a:r>
          </a:p>
        </p:txBody>
      </p:sp>
      <p:pic>
        <p:nvPicPr>
          <p:cNvPr id="11" name="Picture 10" descr="Free speech bubble talking chat illustration">
            <a:extLst>
              <a:ext uri="{FF2B5EF4-FFF2-40B4-BE49-F238E27FC236}">
                <a16:creationId xmlns:a16="http://schemas.microsoft.com/office/drawing/2014/main" id="{285EB271-8CDE-A61C-FB0D-8D0AD9769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423" y="19095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F8B4312-E645-D672-5753-565FB71B3C37}"/>
              </a:ext>
            </a:extLst>
          </p:cNvPr>
          <p:cNvPicPr>
            <a:picLocks noChangeAspect="1"/>
          </p:cNvPicPr>
          <p:nvPr/>
        </p:nvPicPr>
        <p:blipFill>
          <a:blip r:embed="rId5"/>
          <a:stretch>
            <a:fillRect/>
          </a:stretch>
        </p:blipFill>
        <p:spPr>
          <a:xfrm>
            <a:off x="590550" y="1747043"/>
            <a:ext cx="7982711" cy="3634233"/>
          </a:xfrm>
          <a:prstGeom prst="rect">
            <a:avLst/>
          </a:prstGeom>
        </p:spPr>
      </p:pic>
      <p:sp>
        <p:nvSpPr>
          <p:cNvPr id="14" name="TextBox 13">
            <a:extLst>
              <a:ext uri="{FF2B5EF4-FFF2-40B4-BE49-F238E27FC236}">
                <a16:creationId xmlns:a16="http://schemas.microsoft.com/office/drawing/2014/main" id="{7F1F7DB0-34C3-1072-CBC4-BC8E33245D48}"/>
              </a:ext>
            </a:extLst>
          </p:cNvPr>
          <p:cNvSpPr txBox="1"/>
          <p:nvPr/>
        </p:nvSpPr>
        <p:spPr>
          <a:xfrm>
            <a:off x="8843386" y="3910059"/>
            <a:ext cx="2998216" cy="1200329"/>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marL="285750" indent="-285750">
              <a:buFont typeface="Arial" panose="020B0604020202020204" pitchFamily="34" charset="0"/>
              <a:buChar char="•"/>
            </a:pPr>
            <a:r>
              <a:rPr lang="en-GB">
                <a:ln w="0"/>
                <a:solidFill>
                  <a:sysClr val="windowText" lastClr="000000"/>
                </a:solidFill>
              </a:rPr>
              <a:t>The proportion of 8-9s with an </a:t>
            </a:r>
            <a:r>
              <a:rPr lang="en-GB" b="1">
                <a:ln w="0"/>
                <a:solidFill>
                  <a:sysClr val="windowText" lastClr="000000"/>
                </a:solidFill>
              </a:rPr>
              <a:t>Instagram</a:t>
            </a:r>
            <a:r>
              <a:rPr lang="en-GB">
                <a:ln w="0"/>
                <a:solidFill>
                  <a:sysClr val="windowText" lastClr="000000"/>
                </a:solidFill>
              </a:rPr>
              <a:t> profile increased from 8% in 2023 to 14% in 2024</a:t>
            </a:r>
          </a:p>
        </p:txBody>
      </p:sp>
    </p:spTree>
    <p:extLst>
      <p:ext uri="{BB962C8B-B14F-4D97-AF65-F5344CB8AC3E}">
        <p14:creationId xmlns:p14="http://schemas.microsoft.com/office/powerpoint/2010/main" val="2208877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8550-DD91-5BB2-E4B4-BECD9851F29D}"/>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E7BE34-CFAC-3DC9-3379-2EA1110B2F2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026" name="Picture 2" descr="Greatest Risk Is Doing Nothing">
            <a:extLst>
              <a:ext uri="{FF2B5EF4-FFF2-40B4-BE49-F238E27FC236}">
                <a16:creationId xmlns:a16="http://schemas.microsoft.com/office/drawing/2014/main" id="{6826E769-6F52-0BD7-F030-912AD155D353}"/>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rot="20802489">
            <a:off x="4972836" y="3101642"/>
            <a:ext cx="3417669" cy="170883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77569C83-3B3C-8081-BF2A-96199EC08161}"/>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9" name="TextBox 8">
            <a:extLst>
              <a:ext uri="{FF2B5EF4-FFF2-40B4-BE49-F238E27FC236}">
                <a16:creationId xmlns:a16="http://schemas.microsoft.com/office/drawing/2014/main" id="{6E992040-621F-6744-1374-13F499EF681E}"/>
              </a:ext>
            </a:extLst>
          </p:cNvPr>
          <p:cNvSpPr txBox="1"/>
          <p:nvPr/>
        </p:nvSpPr>
        <p:spPr>
          <a:xfrm>
            <a:off x="498357" y="938172"/>
            <a:ext cx="6967155" cy="393934"/>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endParaRPr lang="en-GB" sz="2000"/>
          </a:p>
        </p:txBody>
      </p:sp>
      <p:sp>
        <p:nvSpPr>
          <p:cNvPr id="3" name="TextBox 2">
            <a:extLst>
              <a:ext uri="{FF2B5EF4-FFF2-40B4-BE49-F238E27FC236}">
                <a16:creationId xmlns:a16="http://schemas.microsoft.com/office/drawing/2014/main" id="{EF40D8D0-552F-7FFD-7104-BFB1121E3B93}"/>
              </a:ext>
            </a:extLst>
          </p:cNvPr>
          <p:cNvSpPr txBox="1"/>
          <p:nvPr/>
        </p:nvSpPr>
        <p:spPr>
          <a:xfrm>
            <a:off x="2271842" y="550292"/>
            <a:ext cx="5409864" cy="523220"/>
          </a:xfrm>
          <a:prstGeom prst="rect">
            <a:avLst/>
          </a:prstGeom>
          <a:noFill/>
        </p:spPr>
        <p:txBody>
          <a:bodyPr wrap="square" rtlCol="0">
            <a:spAutoFit/>
          </a:bodyPr>
          <a:lstStyle/>
          <a:p>
            <a:r>
              <a:rPr lang="en-GB" sz="2800" b="1">
                <a:solidFill>
                  <a:srgbClr val="FF0000"/>
                </a:solidFill>
              </a:rPr>
              <a:t>WHY </a:t>
            </a:r>
            <a:r>
              <a:rPr lang="en-GB" sz="2800" b="1"/>
              <a:t>DOES THIS </a:t>
            </a:r>
            <a:r>
              <a:rPr lang="en-GB" sz="2800" b="1">
                <a:solidFill>
                  <a:srgbClr val="FF0000"/>
                </a:solidFill>
              </a:rPr>
              <a:t>MATTER</a:t>
            </a:r>
            <a:r>
              <a:rPr lang="en-GB" sz="2800" b="1"/>
              <a:t>? </a:t>
            </a:r>
          </a:p>
        </p:txBody>
      </p:sp>
      <p:pic>
        <p:nvPicPr>
          <p:cNvPr id="6" name="Picture 5" descr="Free speech bubble talking chat illustration">
            <a:extLst>
              <a:ext uri="{FF2B5EF4-FFF2-40B4-BE49-F238E27FC236}">
                <a16:creationId xmlns:a16="http://schemas.microsoft.com/office/drawing/2014/main" id="{5504435A-80AB-CDFB-7871-CF40037E33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778" y="41947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E1DAB2F-E2CE-F37D-23C3-468F3D506787}"/>
              </a:ext>
            </a:extLst>
          </p:cNvPr>
          <p:cNvSpPr/>
          <p:nvPr/>
        </p:nvSpPr>
        <p:spPr>
          <a:xfrm>
            <a:off x="2318695" y="1284698"/>
            <a:ext cx="4036065" cy="175364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a:t>Young people can </a:t>
            </a:r>
            <a:r>
              <a:rPr lang="en-GB" sz="2000" b="1"/>
              <a:t>get</a:t>
            </a:r>
            <a:r>
              <a:rPr lang="en-GB" sz="2000"/>
              <a:t> </a:t>
            </a:r>
            <a:r>
              <a:rPr lang="en-GB" sz="2000" b="1"/>
              <a:t>around age restrictions </a:t>
            </a:r>
            <a:r>
              <a:rPr lang="en-GB" sz="2000"/>
              <a:t>on apps and websites, increasing the risk of them coming to harm online</a:t>
            </a:r>
          </a:p>
        </p:txBody>
      </p:sp>
      <p:sp>
        <p:nvSpPr>
          <p:cNvPr id="8" name="Rectangle 7">
            <a:extLst>
              <a:ext uri="{FF2B5EF4-FFF2-40B4-BE49-F238E27FC236}">
                <a16:creationId xmlns:a16="http://schemas.microsoft.com/office/drawing/2014/main" id="{0047ED39-0532-710F-55B3-F04ADAE78AF7}"/>
              </a:ext>
            </a:extLst>
          </p:cNvPr>
          <p:cNvSpPr/>
          <p:nvPr/>
        </p:nvSpPr>
        <p:spPr>
          <a:xfrm>
            <a:off x="7465512" y="1227099"/>
            <a:ext cx="4036065" cy="17536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b="1"/>
              <a:t>Addictive algorithms </a:t>
            </a:r>
            <a:r>
              <a:rPr lang="en-GB" sz="2000" b="1" i="0">
                <a:effectLst/>
                <a:latin typeface="Mark Pro"/>
              </a:rPr>
              <a:t>can make it harder to take a break </a:t>
            </a:r>
            <a:r>
              <a:rPr lang="en-GB" sz="2000" i="0">
                <a:effectLst/>
                <a:latin typeface="Mark Pro"/>
              </a:rPr>
              <a:t>and maintain a healthy balance between time on and offline</a:t>
            </a:r>
          </a:p>
        </p:txBody>
      </p:sp>
      <p:sp>
        <p:nvSpPr>
          <p:cNvPr id="10" name="Rectangle 9">
            <a:extLst>
              <a:ext uri="{FF2B5EF4-FFF2-40B4-BE49-F238E27FC236}">
                <a16:creationId xmlns:a16="http://schemas.microsoft.com/office/drawing/2014/main" id="{7BEC9676-F7D1-59FF-9B27-67BDF661AC5A}"/>
              </a:ext>
            </a:extLst>
          </p:cNvPr>
          <p:cNvSpPr/>
          <p:nvPr/>
        </p:nvSpPr>
        <p:spPr>
          <a:xfrm>
            <a:off x="2356978" y="4696480"/>
            <a:ext cx="4036065" cy="17536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a:t>Algorithms can also </a:t>
            </a:r>
            <a:r>
              <a:rPr lang="en-GB" sz="2000" b="1"/>
              <a:t>target content </a:t>
            </a:r>
            <a:r>
              <a:rPr lang="en-GB" sz="2000"/>
              <a:t>similar to what you’ve already selected/liked/shared</a:t>
            </a:r>
          </a:p>
        </p:txBody>
      </p:sp>
      <p:sp>
        <p:nvSpPr>
          <p:cNvPr id="11" name="Rectangle 10">
            <a:extLst>
              <a:ext uri="{FF2B5EF4-FFF2-40B4-BE49-F238E27FC236}">
                <a16:creationId xmlns:a16="http://schemas.microsoft.com/office/drawing/2014/main" id="{9B629402-7F7E-4DBC-7EB1-A91939B6B3FC}"/>
              </a:ext>
            </a:extLst>
          </p:cNvPr>
          <p:cNvSpPr/>
          <p:nvPr/>
        </p:nvSpPr>
        <p:spPr>
          <a:xfrm>
            <a:off x="7565385" y="4696480"/>
            <a:ext cx="4036065" cy="17536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a:t>This can prevent you from finding new ideas and perspectives, create </a:t>
            </a:r>
            <a:r>
              <a:rPr lang="en-GB" sz="2000" b="1"/>
              <a:t>misinformation </a:t>
            </a:r>
            <a:r>
              <a:rPr lang="en-GB" sz="2000"/>
              <a:t>and </a:t>
            </a:r>
            <a:r>
              <a:rPr lang="en-GB" sz="2000" b="1"/>
              <a:t> reinforce stereotypes</a:t>
            </a:r>
            <a:endParaRPr lang="en-GB" sz="2000" i="0">
              <a:effectLst/>
              <a:latin typeface="Mark Pro"/>
            </a:endParaRPr>
          </a:p>
        </p:txBody>
      </p:sp>
    </p:spTree>
    <p:extLst>
      <p:ext uri="{BB962C8B-B14F-4D97-AF65-F5344CB8AC3E}">
        <p14:creationId xmlns:p14="http://schemas.microsoft.com/office/powerpoint/2010/main" val="3750058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TextBox 2">
            <a:extLst>
              <a:ext uri="{FF2B5EF4-FFF2-40B4-BE49-F238E27FC236}">
                <a16:creationId xmlns:a16="http://schemas.microsoft.com/office/drawing/2014/main" id="{0CA41A4B-8B35-B4C4-1D54-63CF0F31C6F9}"/>
              </a:ext>
            </a:extLst>
          </p:cNvPr>
          <p:cNvSpPr txBox="1"/>
          <p:nvPr/>
        </p:nvSpPr>
        <p:spPr>
          <a:xfrm>
            <a:off x="491090" y="487091"/>
            <a:ext cx="9991919" cy="523220"/>
          </a:xfrm>
          <a:prstGeom prst="rect">
            <a:avLst/>
          </a:prstGeom>
          <a:noFill/>
        </p:spPr>
        <p:txBody>
          <a:bodyPr wrap="square" rtlCol="0">
            <a:spAutoFit/>
          </a:bodyPr>
          <a:lstStyle/>
          <a:p>
            <a:r>
              <a:rPr lang="en-GB" sz="2800" b="1"/>
              <a:t>So what are the </a:t>
            </a:r>
            <a:r>
              <a:rPr lang="en-GB" sz="2800" b="1">
                <a:solidFill>
                  <a:srgbClr val="FF0000"/>
                </a:solidFill>
              </a:rPr>
              <a:t>RISKS</a:t>
            </a:r>
            <a:r>
              <a:rPr lang="en-GB" sz="2800" b="1"/>
              <a:t>? </a:t>
            </a:r>
            <a:endParaRPr lang="en-GB" sz="2800">
              <a:highlight>
                <a:srgbClr val="FFFF00"/>
              </a:highlight>
            </a:endParaRPr>
          </a:p>
        </p:txBody>
      </p:sp>
      <p:sp>
        <p:nvSpPr>
          <p:cNvPr id="10" name="TextBox 9">
            <a:extLst>
              <a:ext uri="{FF2B5EF4-FFF2-40B4-BE49-F238E27FC236}">
                <a16:creationId xmlns:a16="http://schemas.microsoft.com/office/drawing/2014/main" id="{01A09C44-BAAE-BB4E-5B65-012C5B546349}"/>
              </a:ext>
            </a:extLst>
          </p:cNvPr>
          <p:cNvSpPr txBox="1"/>
          <p:nvPr/>
        </p:nvSpPr>
        <p:spPr>
          <a:xfrm>
            <a:off x="7761249" y="6379008"/>
            <a:ext cx="4346604" cy="369332"/>
          </a:xfrm>
          <a:prstGeom prst="rect">
            <a:avLst/>
          </a:prstGeom>
          <a:noFill/>
        </p:spPr>
        <p:txBody>
          <a:bodyPr wrap="square">
            <a:spAutoFit/>
          </a:bodyPr>
          <a:lstStyle/>
          <a:p>
            <a:r>
              <a:rPr lang="en-GB"/>
              <a:t>Keeping Children Safe in Education</a:t>
            </a:r>
          </a:p>
        </p:txBody>
      </p:sp>
      <p:sp>
        <p:nvSpPr>
          <p:cNvPr id="7" name="TextBox 6">
            <a:extLst>
              <a:ext uri="{FF2B5EF4-FFF2-40B4-BE49-F238E27FC236}">
                <a16:creationId xmlns:a16="http://schemas.microsoft.com/office/drawing/2014/main" id="{106A78A9-5EDF-C2C4-8BBC-BCBE349AD249}"/>
              </a:ext>
            </a:extLst>
          </p:cNvPr>
          <p:cNvSpPr txBox="1"/>
          <p:nvPr/>
        </p:nvSpPr>
        <p:spPr>
          <a:xfrm>
            <a:off x="1521099" y="1331321"/>
            <a:ext cx="9571443" cy="10772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800" b="1" dirty="0">
                <a:solidFill>
                  <a:schemeClr val="accent1"/>
                </a:solidFill>
              </a:rPr>
              <a:t>content: </a:t>
            </a:r>
            <a:r>
              <a:rPr lang="en-GB" dirty="0"/>
              <a:t>being exposed to illegal, inappropriate, or harmful content, for example: </a:t>
            </a:r>
            <a:r>
              <a:rPr lang="en-GB" b="1" dirty="0"/>
              <a:t>pornography, racism, misogyny, self-harm, suicide, antisemitism, radicalisation, extremism, </a:t>
            </a:r>
            <a:r>
              <a:rPr lang="en-GB" b="1" dirty="0">
                <a:solidFill>
                  <a:schemeClr val="tx1"/>
                </a:solidFill>
              </a:rPr>
              <a:t>misinformation, disinformation </a:t>
            </a:r>
            <a:r>
              <a:rPr lang="en-GB" dirty="0">
                <a:solidFill>
                  <a:schemeClr val="tx1"/>
                </a:solidFill>
              </a:rPr>
              <a:t>(including fake news) and </a:t>
            </a:r>
            <a:r>
              <a:rPr lang="en-GB" b="1" dirty="0">
                <a:solidFill>
                  <a:schemeClr val="tx1"/>
                </a:solidFill>
              </a:rPr>
              <a:t>conspiracy theories</a:t>
            </a:r>
            <a:r>
              <a:rPr lang="en-GB" dirty="0">
                <a:solidFill>
                  <a:schemeClr val="tx1"/>
                </a:solidFill>
              </a:rPr>
              <a:t>. </a:t>
            </a:r>
            <a:endParaRPr lang="en-GB" dirty="0"/>
          </a:p>
        </p:txBody>
      </p:sp>
      <p:sp>
        <p:nvSpPr>
          <p:cNvPr id="9" name="TextBox 8">
            <a:extLst>
              <a:ext uri="{FF2B5EF4-FFF2-40B4-BE49-F238E27FC236}">
                <a16:creationId xmlns:a16="http://schemas.microsoft.com/office/drawing/2014/main" id="{1899D77F-8022-9AAC-1DB3-A67555C43440}"/>
              </a:ext>
            </a:extLst>
          </p:cNvPr>
          <p:cNvSpPr txBox="1"/>
          <p:nvPr/>
        </p:nvSpPr>
        <p:spPr>
          <a:xfrm>
            <a:off x="1521100" y="2783467"/>
            <a:ext cx="9571442" cy="10772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800" b="1">
                <a:solidFill>
                  <a:schemeClr val="accent2"/>
                </a:solidFill>
              </a:rPr>
              <a:t>contact</a:t>
            </a:r>
            <a:r>
              <a:rPr lang="en-GB" sz="2800">
                <a:solidFill>
                  <a:schemeClr val="accent2"/>
                </a:solidFill>
              </a:rPr>
              <a:t>: </a:t>
            </a:r>
            <a:r>
              <a:rPr lang="en-GB"/>
              <a:t>being subjected to harmful online </a:t>
            </a:r>
            <a:r>
              <a:rPr lang="en-GB" b="1"/>
              <a:t>interaction</a:t>
            </a:r>
            <a:r>
              <a:rPr lang="en-GB"/>
              <a:t> with other users; for example: peer to </a:t>
            </a:r>
            <a:r>
              <a:rPr lang="en-GB" b="1"/>
              <a:t>peer pressure</a:t>
            </a:r>
            <a:r>
              <a:rPr lang="en-GB"/>
              <a:t>, commercial </a:t>
            </a:r>
            <a:r>
              <a:rPr lang="en-GB" b="1"/>
              <a:t>advertising</a:t>
            </a:r>
            <a:r>
              <a:rPr lang="en-GB"/>
              <a:t> and </a:t>
            </a:r>
            <a:r>
              <a:rPr lang="en-GB" b="1"/>
              <a:t>adults posing as childre</a:t>
            </a:r>
            <a:r>
              <a:rPr lang="en-GB"/>
              <a:t>n or young adults with the intention to </a:t>
            </a:r>
            <a:r>
              <a:rPr lang="en-GB" b="1"/>
              <a:t>groom</a:t>
            </a:r>
            <a:r>
              <a:rPr lang="en-GB"/>
              <a:t> or </a:t>
            </a:r>
            <a:r>
              <a:rPr lang="en-GB" b="1"/>
              <a:t>exploit</a:t>
            </a:r>
            <a:r>
              <a:rPr lang="en-GB"/>
              <a:t> them for </a:t>
            </a:r>
            <a:r>
              <a:rPr lang="en-GB" b="1"/>
              <a:t>sexual</a:t>
            </a:r>
            <a:r>
              <a:rPr lang="en-GB"/>
              <a:t>, </a:t>
            </a:r>
            <a:r>
              <a:rPr lang="en-GB" b="1"/>
              <a:t>criminal</a:t>
            </a:r>
            <a:r>
              <a:rPr lang="en-GB"/>
              <a:t>, </a:t>
            </a:r>
            <a:r>
              <a:rPr lang="en-GB" b="1"/>
              <a:t>financial</a:t>
            </a:r>
            <a:r>
              <a:rPr lang="en-GB"/>
              <a:t> or other purposes</a:t>
            </a:r>
          </a:p>
        </p:txBody>
      </p:sp>
      <p:sp>
        <p:nvSpPr>
          <p:cNvPr id="12" name="TextBox 11">
            <a:extLst>
              <a:ext uri="{FF2B5EF4-FFF2-40B4-BE49-F238E27FC236}">
                <a16:creationId xmlns:a16="http://schemas.microsoft.com/office/drawing/2014/main" id="{5CDA559B-4719-04DB-6D5B-FCB35FC9B89A}"/>
              </a:ext>
            </a:extLst>
          </p:cNvPr>
          <p:cNvSpPr txBox="1"/>
          <p:nvPr/>
        </p:nvSpPr>
        <p:spPr>
          <a:xfrm>
            <a:off x="1521100" y="4148525"/>
            <a:ext cx="9571442" cy="80021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sz="2800" b="1" dirty="0">
                <a:solidFill>
                  <a:schemeClr val="accent6"/>
                </a:solidFill>
              </a:rPr>
              <a:t>conduct: </a:t>
            </a:r>
            <a:r>
              <a:rPr lang="en-GB" dirty="0"/>
              <a:t>online </a:t>
            </a:r>
            <a:r>
              <a:rPr lang="en-GB" b="1" dirty="0"/>
              <a:t>behaviour</a:t>
            </a:r>
            <a:r>
              <a:rPr lang="en-GB" dirty="0"/>
              <a:t> that increases the likelihood of, or </a:t>
            </a:r>
            <a:r>
              <a:rPr lang="en-GB" b="1" dirty="0"/>
              <a:t>causes, harm</a:t>
            </a:r>
            <a:r>
              <a:rPr lang="en-GB" dirty="0"/>
              <a:t>;  sharing and receiving </a:t>
            </a:r>
            <a:r>
              <a:rPr lang="en-GB" b="1" dirty="0"/>
              <a:t>explicit images</a:t>
            </a:r>
            <a:r>
              <a:rPr lang="en-GB" dirty="0"/>
              <a:t> (e.g. </a:t>
            </a:r>
            <a:r>
              <a:rPr lang="en-GB" b="1" dirty="0"/>
              <a:t>nudes</a:t>
            </a:r>
            <a:r>
              <a:rPr lang="en-GB" dirty="0"/>
              <a:t> and semi-nudes and/or </a:t>
            </a:r>
            <a:r>
              <a:rPr lang="en-GB" b="1" dirty="0"/>
              <a:t>pornography</a:t>
            </a:r>
            <a:r>
              <a:rPr lang="en-GB" dirty="0"/>
              <a:t> and online </a:t>
            </a:r>
            <a:r>
              <a:rPr lang="en-GB" b="1" dirty="0"/>
              <a:t>bullying</a:t>
            </a:r>
          </a:p>
        </p:txBody>
      </p:sp>
      <p:sp>
        <p:nvSpPr>
          <p:cNvPr id="4" name="TextBox 3">
            <a:extLst>
              <a:ext uri="{FF2B5EF4-FFF2-40B4-BE49-F238E27FC236}">
                <a16:creationId xmlns:a16="http://schemas.microsoft.com/office/drawing/2014/main" id="{750B7F5A-2510-900D-772E-1E5484D12CA8}"/>
              </a:ext>
            </a:extLst>
          </p:cNvPr>
          <p:cNvSpPr txBox="1"/>
          <p:nvPr/>
        </p:nvSpPr>
        <p:spPr>
          <a:xfrm>
            <a:off x="1521099" y="5249436"/>
            <a:ext cx="9571441" cy="80021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sz="2800" b="1">
                <a:solidFill>
                  <a:srgbClr val="7030A0"/>
                </a:solidFill>
              </a:rPr>
              <a:t>commerce: </a:t>
            </a:r>
            <a:r>
              <a:rPr lang="en-GB"/>
              <a:t>risks such as online</a:t>
            </a:r>
            <a:r>
              <a:rPr lang="en-GB" b="1"/>
              <a:t> gambling</a:t>
            </a:r>
            <a:r>
              <a:rPr lang="en-GB"/>
              <a:t>, </a:t>
            </a:r>
            <a:r>
              <a:rPr lang="en-GB" b="1"/>
              <a:t>inappropriate advertising</a:t>
            </a:r>
            <a:r>
              <a:rPr lang="en-GB"/>
              <a:t>, </a:t>
            </a:r>
            <a:r>
              <a:rPr lang="en-GB" b="1"/>
              <a:t>phishing</a:t>
            </a:r>
            <a:r>
              <a:rPr lang="en-GB"/>
              <a:t> and or </a:t>
            </a:r>
            <a:r>
              <a:rPr lang="en-GB" b="1"/>
              <a:t>financial scams</a:t>
            </a:r>
          </a:p>
        </p:txBody>
      </p:sp>
    </p:spTree>
    <p:extLst>
      <p:ext uri="{BB962C8B-B14F-4D97-AF65-F5344CB8AC3E}">
        <p14:creationId xmlns:p14="http://schemas.microsoft.com/office/powerpoint/2010/main" val="1261550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Parental Supervision on Children's Device Usage and Gaming – Azadeh  Forghani, PhD">
            <a:extLst>
              <a:ext uri="{FF2B5EF4-FFF2-40B4-BE49-F238E27FC236}">
                <a16:creationId xmlns:a16="http://schemas.microsoft.com/office/drawing/2014/main" id="{947C7364-0DEE-6AEA-38C6-64C16BCBFEFE}"/>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401F0E20-350B-35E4-F4FD-44C5E099B5C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9" name="TextBox 8">
            <a:extLst>
              <a:ext uri="{FF2B5EF4-FFF2-40B4-BE49-F238E27FC236}">
                <a16:creationId xmlns:a16="http://schemas.microsoft.com/office/drawing/2014/main" id="{8E73B482-2AEE-2249-EE09-5B388C8880F2}"/>
              </a:ext>
            </a:extLst>
          </p:cNvPr>
          <p:cNvSpPr txBox="1"/>
          <p:nvPr/>
        </p:nvSpPr>
        <p:spPr>
          <a:xfrm>
            <a:off x="3334293" y="1723710"/>
            <a:ext cx="8267157" cy="830997"/>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r>
              <a:rPr lang="en-GB" sz="2400"/>
              <a:t>Nearly six in ten (56%) 8-17s use </a:t>
            </a:r>
            <a:r>
              <a:rPr lang="en-GB" sz="2400" b="1"/>
              <a:t>multiple profiles </a:t>
            </a:r>
            <a:r>
              <a:rPr lang="en-GB" sz="2400"/>
              <a:t>on at least one social media platform:</a:t>
            </a:r>
          </a:p>
        </p:txBody>
      </p:sp>
      <p:sp>
        <p:nvSpPr>
          <p:cNvPr id="3" name="TextBox 2">
            <a:extLst>
              <a:ext uri="{FF2B5EF4-FFF2-40B4-BE49-F238E27FC236}">
                <a16:creationId xmlns:a16="http://schemas.microsoft.com/office/drawing/2014/main" id="{15A05104-042F-58D6-5C32-B7B7DB58329F}"/>
              </a:ext>
            </a:extLst>
          </p:cNvPr>
          <p:cNvSpPr txBox="1"/>
          <p:nvPr/>
        </p:nvSpPr>
        <p:spPr>
          <a:xfrm>
            <a:off x="457200" y="422360"/>
            <a:ext cx="6357056" cy="52322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GB" sz="2800" b="1"/>
              <a:t>What might they NOT BE TELLING YOU? </a:t>
            </a:r>
          </a:p>
        </p:txBody>
      </p:sp>
      <p:sp>
        <p:nvSpPr>
          <p:cNvPr id="11" name="Speech Bubble: Rectangle with Corners Rounded 10">
            <a:extLst>
              <a:ext uri="{FF2B5EF4-FFF2-40B4-BE49-F238E27FC236}">
                <a16:creationId xmlns:a16="http://schemas.microsoft.com/office/drawing/2014/main" id="{F0174EF8-3A72-1D4E-2EE3-EA704980334C}"/>
              </a:ext>
            </a:extLst>
          </p:cNvPr>
          <p:cNvSpPr/>
          <p:nvPr/>
        </p:nvSpPr>
        <p:spPr>
          <a:xfrm>
            <a:off x="3455543" y="2854382"/>
            <a:ext cx="3511387" cy="1964440"/>
          </a:xfrm>
          <a:prstGeom prst="wedgeRoundRectCallout">
            <a:avLst>
              <a:gd name="adj1" fmla="val 48659"/>
              <a:gd name="adj2" fmla="val 77123"/>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t>(23%) said it was because one account was </a:t>
            </a:r>
            <a:r>
              <a:rPr lang="en-GB" sz="2400" b="1">
                <a:solidFill>
                  <a:srgbClr val="FF0000"/>
                </a:solidFill>
              </a:rPr>
              <a:t>just for parents/family </a:t>
            </a:r>
            <a:r>
              <a:rPr lang="en-GB" sz="2400"/>
              <a:t>to see</a:t>
            </a:r>
          </a:p>
        </p:txBody>
      </p:sp>
      <p:sp>
        <p:nvSpPr>
          <p:cNvPr id="4" name="Speech Bubble: Rectangle with Corners Rounded 3">
            <a:extLst>
              <a:ext uri="{FF2B5EF4-FFF2-40B4-BE49-F238E27FC236}">
                <a16:creationId xmlns:a16="http://schemas.microsoft.com/office/drawing/2014/main" id="{78A40CE8-18B5-E232-BAAF-D2C566E1E770}"/>
              </a:ext>
            </a:extLst>
          </p:cNvPr>
          <p:cNvSpPr/>
          <p:nvPr/>
        </p:nvSpPr>
        <p:spPr>
          <a:xfrm>
            <a:off x="7261247" y="3741185"/>
            <a:ext cx="3700799" cy="2155275"/>
          </a:xfrm>
          <a:prstGeom prst="wedgeRoundRectCallout">
            <a:avLst>
              <a:gd name="adj1" fmla="val -38498"/>
              <a:gd name="adj2" fmla="val 72538"/>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a:t>15% said one account was </a:t>
            </a:r>
            <a:r>
              <a:rPr lang="en-GB" sz="2400" b="1">
                <a:solidFill>
                  <a:srgbClr val="FF0000"/>
                </a:solidFill>
              </a:rPr>
              <a:t>for the ‘real me’ and another contained edited/filtered posts </a:t>
            </a:r>
            <a:r>
              <a:rPr lang="en-GB" sz="2400"/>
              <a:t>or photos</a:t>
            </a:r>
          </a:p>
        </p:txBody>
      </p:sp>
      <p:pic>
        <p:nvPicPr>
          <p:cNvPr id="8" name="Picture 7" descr="Free did you know speech balloon message illustration">
            <a:extLst>
              <a:ext uri="{FF2B5EF4-FFF2-40B4-BE49-F238E27FC236}">
                <a16:creationId xmlns:a16="http://schemas.microsoft.com/office/drawing/2014/main" id="{D0DF0E09-F27E-759E-717C-4F92040C2B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563" y="1105378"/>
            <a:ext cx="3031418" cy="303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212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0A7C09C-511D-F3F0-3C0F-AAF12820925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5EC7652-7226-91B8-7E0B-5CB09B15F2A4}"/>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AEB9A814-C207-4A86-9B1F-955D65F169F4}"/>
              </a:ext>
            </a:extLst>
          </p:cNvPr>
          <p:cNvSpPr txBox="1"/>
          <p:nvPr/>
        </p:nvSpPr>
        <p:spPr>
          <a:xfrm>
            <a:off x="8960527" y="6199430"/>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pic>
        <p:nvPicPr>
          <p:cNvPr id="4" name="Picture 3">
            <a:extLst>
              <a:ext uri="{FF2B5EF4-FFF2-40B4-BE49-F238E27FC236}">
                <a16:creationId xmlns:a16="http://schemas.microsoft.com/office/drawing/2014/main" id="{2750D9F8-7548-EB36-3653-6E5B6FB2338F}"/>
              </a:ext>
            </a:extLst>
          </p:cNvPr>
          <p:cNvPicPr>
            <a:picLocks noChangeAspect="1"/>
          </p:cNvPicPr>
          <p:nvPr/>
        </p:nvPicPr>
        <p:blipFill>
          <a:blip r:embed="rId3"/>
          <a:stretch>
            <a:fillRect/>
          </a:stretch>
        </p:blipFill>
        <p:spPr>
          <a:xfrm>
            <a:off x="1292087" y="2341765"/>
            <a:ext cx="9774460" cy="3770800"/>
          </a:xfrm>
          <a:prstGeom prst="rect">
            <a:avLst/>
          </a:prstGeom>
        </p:spPr>
      </p:pic>
      <p:sp>
        <p:nvSpPr>
          <p:cNvPr id="12" name="TextBox 11">
            <a:extLst>
              <a:ext uri="{FF2B5EF4-FFF2-40B4-BE49-F238E27FC236}">
                <a16:creationId xmlns:a16="http://schemas.microsoft.com/office/drawing/2014/main" id="{37CF9CC3-700C-42AA-A736-CF685CD1DE66}"/>
              </a:ext>
            </a:extLst>
          </p:cNvPr>
          <p:cNvSpPr txBox="1"/>
          <p:nvPr/>
        </p:nvSpPr>
        <p:spPr>
          <a:xfrm>
            <a:off x="1890944" y="6193369"/>
            <a:ext cx="5874315" cy="461665"/>
          </a:xfrm>
          <a:prstGeom prst="rect">
            <a:avLst/>
          </a:prstGeom>
          <a:noFill/>
        </p:spPr>
        <p:txBody>
          <a:bodyPr wrap="square">
            <a:spAutoFit/>
          </a:bodyPr>
          <a:lstStyle/>
          <a:p>
            <a:r>
              <a:rPr lang="en-GB" sz="2400"/>
              <a:t> Visit </a:t>
            </a:r>
            <a:r>
              <a:rPr lang="en-GB" sz="2400">
                <a:hlinkClick r:id="rId4"/>
              </a:rPr>
              <a:t>gaming.lgfl.net </a:t>
            </a:r>
            <a:r>
              <a:rPr lang="en-GB" sz="2400"/>
              <a:t>for advice and activities</a:t>
            </a:r>
          </a:p>
        </p:txBody>
      </p:sp>
      <p:sp>
        <p:nvSpPr>
          <p:cNvPr id="3" name="TextBox 2">
            <a:extLst>
              <a:ext uri="{FF2B5EF4-FFF2-40B4-BE49-F238E27FC236}">
                <a16:creationId xmlns:a16="http://schemas.microsoft.com/office/drawing/2014/main" id="{9D2A8155-19D0-4BC2-BC4F-D621DDC8DB41}"/>
              </a:ext>
            </a:extLst>
          </p:cNvPr>
          <p:cNvSpPr txBox="1"/>
          <p:nvPr/>
        </p:nvSpPr>
        <p:spPr>
          <a:xfrm>
            <a:off x="1972431" y="1518968"/>
            <a:ext cx="10219569" cy="1015663"/>
          </a:xfrm>
          <a:prstGeom prst="rect">
            <a:avLst/>
          </a:prstGeom>
          <a:noFill/>
        </p:spPr>
        <p:txBody>
          <a:bodyPr wrap="square" rtlCol="0">
            <a:spAutoFit/>
          </a:bodyPr>
          <a:lstStyle/>
          <a:p>
            <a:pPr marL="342900" indent="-342900">
              <a:buFont typeface="Arial" panose="020B0604020202020204" pitchFamily="34" charset="0"/>
              <a:buChar char="•"/>
            </a:pPr>
            <a:r>
              <a:rPr lang="en-GB" sz="2000"/>
              <a:t>Are you familiar with who they are in </a:t>
            </a:r>
            <a:r>
              <a:rPr lang="en-GB" sz="2000" b="1">
                <a:solidFill>
                  <a:srgbClr val="FF0000"/>
                </a:solidFill>
              </a:rPr>
              <a:t>contact</a:t>
            </a:r>
            <a:r>
              <a:rPr lang="en-GB" sz="2000"/>
              <a:t> with whilst playing games?</a:t>
            </a:r>
          </a:p>
          <a:p>
            <a:pPr marL="342900" indent="-342900">
              <a:buFont typeface="Arial" panose="020B0604020202020204" pitchFamily="34" charset="0"/>
              <a:buChar char="•"/>
            </a:pPr>
            <a:r>
              <a:rPr lang="en-GB" sz="2000"/>
              <a:t>Have you asked about the </a:t>
            </a:r>
            <a:r>
              <a:rPr lang="en-GB" sz="2000" b="1">
                <a:solidFill>
                  <a:srgbClr val="FF0000"/>
                </a:solidFill>
              </a:rPr>
              <a:t>chat</a:t>
            </a:r>
            <a:r>
              <a:rPr lang="en-GB" sz="2000"/>
              <a:t> facility? </a:t>
            </a:r>
          </a:p>
          <a:p>
            <a:pPr marL="342900" indent="-342900">
              <a:buFont typeface="Arial" panose="020B0604020202020204" pitchFamily="34" charset="0"/>
              <a:buChar char="•"/>
            </a:pPr>
            <a:r>
              <a:rPr lang="en-GB" sz="2000"/>
              <a:t>Do you know the </a:t>
            </a:r>
            <a:r>
              <a:rPr lang="en-GB" sz="2000" b="1">
                <a:solidFill>
                  <a:srgbClr val="FF0000"/>
                </a:solidFill>
              </a:rPr>
              <a:t>content</a:t>
            </a:r>
            <a:r>
              <a:rPr lang="en-GB" sz="2000"/>
              <a:t> and </a:t>
            </a:r>
            <a:r>
              <a:rPr lang="en-GB" sz="2000" b="1">
                <a:solidFill>
                  <a:srgbClr val="FF0000"/>
                </a:solidFill>
              </a:rPr>
              <a:t>age</a:t>
            </a:r>
            <a:r>
              <a:rPr lang="en-GB" sz="2000">
                <a:solidFill>
                  <a:srgbClr val="FF0000"/>
                </a:solidFill>
              </a:rPr>
              <a:t> </a:t>
            </a:r>
            <a:r>
              <a:rPr lang="en-GB" sz="2000" b="1">
                <a:solidFill>
                  <a:srgbClr val="FF0000"/>
                </a:solidFill>
              </a:rPr>
              <a:t>restrictions</a:t>
            </a:r>
            <a:r>
              <a:rPr lang="en-GB" sz="2000">
                <a:solidFill>
                  <a:srgbClr val="FF0000"/>
                </a:solidFill>
              </a:rPr>
              <a:t> </a:t>
            </a:r>
            <a:r>
              <a:rPr lang="en-GB" sz="2000"/>
              <a:t>for these games? </a:t>
            </a:r>
          </a:p>
        </p:txBody>
      </p:sp>
      <p:sp>
        <p:nvSpPr>
          <p:cNvPr id="5" name="TextBox 4">
            <a:extLst>
              <a:ext uri="{FF2B5EF4-FFF2-40B4-BE49-F238E27FC236}">
                <a16:creationId xmlns:a16="http://schemas.microsoft.com/office/drawing/2014/main" id="{F634618F-B00C-A034-FB2C-933970C15598}"/>
              </a:ext>
            </a:extLst>
          </p:cNvPr>
          <p:cNvSpPr txBox="1"/>
          <p:nvPr/>
        </p:nvSpPr>
        <p:spPr>
          <a:xfrm>
            <a:off x="1890944" y="406083"/>
            <a:ext cx="10082593" cy="954107"/>
          </a:xfrm>
          <a:prstGeom prst="rect">
            <a:avLst/>
          </a:prstGeom>
          <a:noFill/>
        </p:spPr>
        <p:txBody>
          <a:bodyPr wrap="square">
            <a:spAutoFit/>
          </a:bodyPr>
          <a:lstStyle/>
          <a:p>
            <a:r>
              <a:rPr lang="en-GB" sz="2800" b="1" dirty="0"/>
              <a:t>Do you know the </a:t>
            </a:r>
            <a:r>
              <a:rPr lang="en-GB" sz="2800" b="1" dirty="0">
                <a:solidFill>
                  <a:srgbClr val="FF0000"/>
                </a:solidFill>
              </a:rPr>
              <a:t>DIFFERENCE</a:t>
            </a:r>
            <a:r>
              <a:rPr lang="en-GB" sz="2800" b="1" dirty="0"/>
              <a:t> between an </a:t>
            </a:r>
            <a:r>
              <a:rPr lang="en-GB" sz="2800" b="1" dirty="0">
                <a:solidFill>
                  <a:srgbClr val="FF0000"/>
                </a:solidFill>
              </a:rPr>
              <a:t>‘ONLINE’ FRIEND </a:t>
            </a:r>
            <a:r>
              <a:rPr lang="en-GB" sz="2800" b="1" dirty="0"/>
              <a:t>and a real one? How does this differ from your </a:t>
            </a:r>
            <a:r>
              <a:rPr lang="en-GB" sz="2800" b="1" dirty="0">
                <a:solidFill>
                  <a:srgbClr val="FF0000"/>
                </a:solidFill>
              </a:rPr>
              <a:t>CHILD’S VIEW</a:t>
            </a:r>
            <a:r>
              <a:rPr lang="en-GB" sz="2800" dirty="0"/>
              <a:t>?</a:t>
            </a:r>
            <a:endParaRPr lang="en-GB" dirty="0"/>
          </a:p>
        </p:txBody>
      </p:sp>
      <p:pic>
        <p:nvPicPr>
          <p:cNvPr id="6" name="Picture 5" descr="Free speech bubble talking chat illustration">
            <a:extLst>
              <a:ext uri="{FF2B5EF4-FFF2-40B4-BE49-F238E27FC236}">
                <a16:creationId xmlns:a16="http://schemas.microsoft.com/office/drawing/2014/main" id="{B9B9A6AC-C3F7-A4F6-A434-242242081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961" y="295193"/>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310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DA9B-E9C9-CB3A-F335-4AEBAEC1E5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0AB2A3-BCED-D86B-A156-74DF9CDC5F58}"/>
              </a:ext>
            </a:extLst>
          </p:cNvPr>
          <p:cNvSpPr txBox="1"/>
          <p:nvPr/>
        </p:nvSpPr>
        <p:spPr>
          <a:xfrm>
            <a:off x="2254354" y="339420"/>
            <a:ext cx="6902174" cy="461665"/>
          </a:xfrm>
          <a:prstGeom prst="rect">
            <a:avLst/>
          </a:prstGeom>
          <a:noFill/>
        </p:spPr>
        <p:txBody>
          <a:bodyPr wrap="square" rtlCol="0">
            <a:spAutoFit/>
          </a:bodyPr>
          <a:lstStyle/>
          <a:p>
            <a:r>
              <a:rPr lang="en-GB" sz="2400" b="1"/>
              <a:t>Do you know what they </a:t>
            </a:r>
            <a:r>
              <a:rPr lang="en-GB" sz="2400" b="1">
                <a:solidFill>
                  <a:srgbClr val="FF0000"/>
                </a:solidFill>
              </a:rPr>
              <a:t>SHARE</a:t>
            </a:r>
            <a:r>
              <a:rPr lang="en-GB" sz="2400" b="1"/>
              <a:t>? </a:t>
            </a:r>
          </a:p>
        </p:txBody>
      </p:sp>
      <p:sp>
        <p:nvSpPr>
          <p:cNvPr id="9" name="TextBox 8">
            <a:extLst>
              <a:ext uri="{FF2B5EF4-FFF2-40B4-BE49-F238E27FC236}">
                <a16:creationId xmlns:a16="http://schemas.microsoft.com/office/drawing/2014/main" id="{4EE55531-A880-C23E-8381-9A3B4D79E86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7" name="Rectangle 6">
            <a:extLst>
              <a:ext uri="{FF2B5EF4-FFF2-40B4-BE49-F238E27FC236}">
                <a16:creationId xmlns:a16="http://schemas.microsoft.com/office/drawing/2014/main" id="{F33BAF9C-8F20-F21D-0209-705A3C777389}"/>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Free speech bubble talking chat illustration">
            <a:extLst>
              <a:ext uri="{FF2B5EF4-FFF2-40B4-BE49-F238E27FC236}">
                <a16:creationId xmlns:a16="http://schemas.microsoft.com/office/drawing/2014/main" id="{324608E9-17C6-BF78-782A-FA3BD974C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4" name="Picture 3" descr="A screenshot of a social media profile&#10;&#10;Description automatically generated">
            <a:extLst>
              <a:ext uri="{FF2B5EF4-FFF2-40B4-BE49-F238E27FC236}">
                <a16:creationId xmlns:a16="http://schemas.microsoft.com/office/drawing/2014/main" id="{4F02C365-D482-F830-00B2-BB2620957EAE}"/>
              </a:ext>
            </a:extLst>
          </p:cNvPr>
          <p:cNvPicPr>
            <a:picLocks noChangeAspect="1"/>
          </p:cNvPicPr>
          <p:nvPr/>
        </p:nvPicPr>
        <p:blipFill>
          <a:blip r:embed="rId4"/>
          <a:stretch>
            <a:fillRect/>
          </a:stretch>
        </p:blipFill>
        <p:spPr>
          <a:xfrm>
            <a:off x="2122151" y="1126743"/>
            <a:ext cx="8371563" cy="4836882"/>
          </a:xfrm>
          <a:prstGeom prst="rect">
            <a:avLst/>
          </a:prstGeom>
        </p:spPr>
      </p:pic>
    </p:spTree>
    <p:extLst>
      <p:ext uri="{BB962C8B-B14F-4D97-AF65-F5344CB8AC3E}">
        <p14:creationId xmlns:p14="http://schemas.microsoft.com/office/powerpoint/2010/main" val="3852942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640080" y="303186"/>
            <a:ext cx="4368602" cy="1956841"/>
          </a:xfrm>
        </p:spPr>
        <p:txBody>
          <a:bodyPr vert="horz" lIns="91440" tIns="45720" rIns="91440" bIns="45720" rtlCol="0" anchor="b">
            <a:normAutofit/>
          </a:bodyPr>
          <a:lstStyle/>
          <a:p>
            <a:r>
              <a:rPr lang="en-US" sz="4600" dirty="0"/>
              <a:t>Being safer while live streaming</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2377439" y="3068774"/>
            <a:ext cx="8976361" cy="3325734"/>
          </a:xfrm>
        </p:spPr>
        <p:txBody>
          <a:bodyPr vert="horz" lIns="91440" tIns="45720" rIns="91440" bIns="45720" rtlCol="0">
            <a:normAutofit/>
          </a:bodyPr>
          <a:lstStyle/>
          <a:p>
            <a:pPr>
              <a:spcAft>
                <a:spcPts val="1200"/>
              </a:spcAft>
            </a:pPr>
            <a:r>
              <a:rPr lang="en-US" dirty="0">
                <a:solidFill>
                  <a:schemeClr val="tx1"/>
                </a:solidFill>
              </a:rPr>
              <a:t>Use devices in </a:t>
            </a:r>
            <a:r>
              <a:rPr lang="en-US" b="1" dirty="0">
                <a:solidFill>
                  <a:schemeClr val="tx1"/>
                </a:solidFill>
              </a:rPr>
              <a:t>public spaces </a:t>
            </a:r>
            <a:r>
              <a:rPr lang="en-US" dirty="0">
                <a:solidFill>
                  <a:schemeClr val="tx1"/>
                </a:solidFill>
              </a:rPr>
              <a:t>e.g. lounge not bedroom</a:t>
            </a:r>
          </a:p>
          <a:p>
            <a:pPr>
              <a:spcAft>
                <a:spcPts val="1200"/>
              </a:spcAft>
            </a:pPr>
            <a:r>
              <a:rPr lang="en-US" b="1" dirty="0">
                <a:solidFill>
                  <a:schemeClr val="tx1"/>
                </a:solidFill>
              </a:rPr>
              <a:t>Talk</a:t>
            </a:r>
            <a:r>
              <a:rPr lang="en-US" dirty="0">
                <a:solidFill>
                  <a:schemeClr val="tx1"/>
                </a:solidFill>
              </a:rPr>
              <a:t> to them about what they are sharing </a:t>
            </a:r>
          </a:p>
          <a:p>
            <a:pPr>
              <a:spcAft>
                <a:spcPts val="1200"/>
              </a:spcAft>
            </a:pPr>
            <a:r>
              <a:rPr lang="en-US" dirty="0">
                <a:solidFill>
                  <a:schemeClr val="tx1"/>
                </a:solidFill>
              </a:rPr>
              <a:t>Check privacy and safety </a:t>
            </a:r>
            <a:r>
              <a:rPr lang="en-US" b="1" dirty="0">
                <a:solidFill>
                  <a:schemeClr val="tx1"/>
                </a:solidFill>
              </a:rPr>
              <a:t>settings</a:t>
            </a:r>
            <a:r>
              <a:rPr lang="en-US" dirty="0">
                <a:solidFill>
                  <a:schemeClr val="tx1"/>
                </a:solidFill>
              </a:rPr>
              <a:t> on the app/site</a:t>
            </a:r>
          </a:p>
          <a:p>
            <a:pPr>
              <a:spcAft>
                <a:spcPts val="1200"/>
              </a:spcAft>
            </a:pPr>
            <a:r>
              <a:rPr lang="en-US" dirty="0">
                <a:solidFill>
                  <a:schemeClr val="tx1"/>
                </a:solidFill>
              </a:rPr>
              <a:t>Be wary of </a:t>
            </a:r>
            <a:r>
              <a:rPr lang="en-US" b="1" dirty="0">
                <a:solidFill>
                  <a:schemeClr val="tx1"/>
                </a:solidFill>
              </a:rPr>
              <a:t>requests to chat in private</a:t>
            </a:r>
          </a:p>
          <a:p>
            <a:pPr>
              <a:spcAft>
                <a:spcPts val="1200"/>
              </a:spcAft>
            </a:pPr>
            <a:r>
              <a:rPr lang="en-US" dirty="0">
                <a:solidFill>
                  <a:schemeClr val="tx1"/>
                </a:solidFill>
              </a:rPr>
              <a:t>Know </a:t>
            </a:r>
            <a:r>
              <a:rPr lang="en-US" b="1" dirty="0">
                <a:solidFill>
                  <a:schemeClr val="tx1"/>
                </a:solidFill>
              </a:rPr>
              <a:t>Support and Reporting </a:t>
            </a:r>
            <a:r>
              <a:rPr lang="en-US" dirty="0">
                <a:solidFill>
                  <a:schemeClr val="tx1"/>
                </a:solidFill>
              </a:rPr>
              <a:t>functions</a:t>
            </a:r>
          </a:p>
        </p:txBody>
      </p:sp>
      <p:pic>
        <p:nvPicPr>
          <p:cNvPr id="2" name="Picture 4" descr="Free dialog tip advice illustration">
            <a:extLst>
              <a:ext uri="{FF2B5EF4-FFF2-40B4-BE49-F238E27FC236}">
                <a16:creationId xmlns:a16="http://schemas.microsoft.com/office/drawing/2014/main" id="{E86A9DDE-EA93-6B3B-7712-DD86886E75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05" r="16480" b="1"/>
          <a:stretch/>
        </p:blipFill>
        <p:spPr bwMode="auto">
          <a:xfrm>
            <a:off x="10017774" y="0"/>
            <a:ext cx="2163871" cy="215733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a:xfrm>
            <a:off x="10439400" y="6356350"/>
            <a:ext cx="914400" cy="365125"/>
          </a:xfrm>
        </p:spPr>
        <p:txBody>
          <a:bodyPr vert="horz" lIns="91440" tIns="45720" rIns="91440" bIns="45720" rtlCol="0" anchor="ctr">
            <a:normAutofit/>
          </a:bodyPr>
          <a:lstStyle/>
          <a:p>
            <a:pPr>
              <a:spcAft>
                <a:spcPts val="600"/>
              </a:spcAft>
              <a:defRPr/>
            </a:pPr>
            <a:fld id="{B67B645E-C5E5-4727-B977-D372A0AA71D9}" type="slidenum">
              <a:rPr lang="en-US">
                <a:solidFill>
                  <a:srgbClr val="FFFFFF"/>
                </a:solidFill>
                <a:latin typeface="Calibri" panose="020F0502020204030204"/>
              </a:rPr>
              <a:pPr>
                <a:spcAft>
                  <a:spcPts val="600"/>
                </a:spcAft>
                <a:defRPr/>
              </a:pPr>
              <a:t>17</a:t>
            </a:fld>
            <a:endParaRPr lang="en-US">
              <a:solidFill>
                <a:srgbClr val="FFFFFF"/>
              </a:solidFill>
              <a:latin typeface="Calibri" panose="020F0502020204030204"/>
            </a:endParaRPr>
          </a:p>
        </p:txBody>
      </p:sp>
      <p:pic>
        <p:nvPicPr>
          <p:cNvPr id="6" name="Picture 5" descr="A red and black rectangular sign with white text&#10;&#10;Description automatically generated with low confidence">
            <a:extLst>
              <a:ext uri="{FF2B5EF4-FFF2-40B4-BE49-F238E27FC236}">
                <a16:creationId xmlns:a16="http://schemas.microsoft.com/office/drawing/2014/main" id="{ABF597F0-780C-73EA-73B5-3D4DBDD65F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948901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1D740-46F4-0686-C1D4-1DC012622F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10618B-0D7D-EB82-DA7C-DD33F018C093}"/>
              </a:ext>
            </a:extLst>
          </p:cNvPr>
          <p:cNvSpPr txBox="1"/>
          <p:nvPr/>
        </p:nvSpPr>
        <p:spPr>
          <a:xfrm>
            <a:off x="256203" y="362033"/>
            <a:ext cx="11498972" cy="646331"/>
          </a:xfrm>
          <a:prstGeom prst="rect">
            <a:avLst/>
          </a:prstGeom>
          <a:noFill/>
        </p:spPr>
        <p:txBody>
          <a:bodyPr wrap="square" rtlCol="0">
            <a:spAutoFit/>
          </a:bodyPr>
          <a:lstStyle/>
          <a:p>
            <a:r>
              <a:rPr lang="en-GB" sz="3600" b="1" dirty="0">
                <a:ea typeface="Calibri" panose="020F0502020204030204" pitchFamily="34" charset="0"/>
                <a:cs typeface="Calibri" panose="020F0502020204030204" pitchFamily="34" charset="0"/>
              </a:rPr>
              <a:t>Half of children say they use artificial intelligence (AI) tools</a:t>
            </a:r>
            <a:endParaRPr lang="en-GB" sz="3600" b="1" dirty="0"/>
          </a:p>
        </p:txBody>
      </p:sp>
      <p:pic>
        <p:nvPicPr>
          <p:cNvPr id="4" name="Picture 3" descr="A screenshot of a computer&#10;&#10;Description automatically generated">
            <a:extLst>
              <a:ext uri="{FF2B5EF4-FFF2-40B4-BE49-F238E27FC236}">
                <a16:creationId xmlns:a16="http://schemas.microsoft.com/office/drawing/2014/main" id="{B3A91981-11EB-75C8-2064-1E47C32C48D3}"/>
              </a:ext>
            </a:extLst>
          </p:cNvPr>
          <p:cNvPicPr>
            <a:picLocks noChangeAspect="1"/>
          </p:cNvPicPr>
          <p:nvPr/>
        </p:nvPicPr>
        <p:blipFill rotWithShape="1">
          <a:blip r:embed="rId3"/>
          <a:srcRect b="48600"/>
          <a:stretch/>
        </p:blipFill>
        <p:spPr bwMode="auto">
          <a:xfrm>
            <a:off x="0" y="1008364"/>
            <a:ext cx="8485332" cy="3566134"/>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B5848EED-0214-D1E6-D4C1-526F9B139A06}"/>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pic>
        <p:nvPicPr>
          <p:cNvPr id="13" name="Picture 12">
            <a:hlinkClick r:id="rId4"/>
            <a:extLst>
              <a:ext uri="{FF2B5EF4-FFF2-40B4-BE49-F238E27FC236}">
                <a16:creationId xmlns:a16="http://schemas.microsoft.com/office/drawing/2014/main" id="{13722757-E9CA-266D-75D8-A94DF3976914}"/>
              </a:ext>
            </a:extLst>
          </p:cNvPr>
          <p:cNvPicPr>
            <a:picLocks noChangeAspect="1"/>
          </p:cNvPicPr>
          <p:nvPr/>
        </p:nvPicPr>
        <p:blipFill>
          <a:blip r:embed="rId5"/>
          <a:stretch>
            <a:fillRect/>
          </a:stretch>
        </p:blipFill>
        <p:spPr>
          <a:xfrm>
            <a:off x="7006367" y="4937741"/>
            <a:ext cx="4839119" cy="1089754"/>
          </a:xfrm>
          <a:prstGeom prst="rect">
            <a:avLst/>
          </a:prstGeom>
        </p:spPr>
      </p:pic>
      <p:sp>
        <p:nvSpPr>
          <p:cNvPr id="15" name="TextBox 14">
            <a:extLst>
              <a:ext uri="{FF2B5EF4-FFF2-40B4-BE49-F238E27FC236}">
                <a16:creationId xmlns:a16="http://schemas.microsoft.com/office/drawing/2014/main" id="{535DA12A-447B-D498-2FC4-40229EE166A4}"/>
              </a:ext>
            </a:extLst>
          </p:cNvPr>
          <p:cNvSpPr txBox="1"/>
          <p:nvPr/>
        </p:nvSpPr>
        <p:spPr>
          <a:xfrm>
            <a:off x="1556358" y="6412395"/>
            <a:ext cx="6093912" cy="369332"/>
          </a:xfrm>
          <a:prstGeom prst="rect">
            <a:avLst/>
          </a:prstGeom>
          <a:noFill/>
        </p:spPr>
        <p:txBody>
          <a:bodyPr wrap="square">
            <a:spAutoFit/>
          </a:bodyPr>
          <a:lstStyle/>
          <a:p>
            <a:r>
              <a:rPr lang="en-GB" dirty="0"/>
              <a:t> </a:t>
            </a:r>
            <a:r>
              <a:rPr lang="en-GB" sz="1200" dirty="0">
                <a:hlinkClick r:id="rId4"/>
              </a:rPr>
              <a:t>https://www.childnet.com/wp-content/uploads/2025/03/Childnet-Cheat-Sheet-GenAI.pdf</a:t>
            </a:r>
            <a:r>
              <a:rPr lang="en-GB" sz="1200" dirty="0"/>
              <a:t> </a:t>
            </a:r>
            <a:endParaRPr lang="en-GB" dirty="0"/>
          </a:p>
        </p:txBody>
      </p:sp>
    </p:spTree>
    <p:extLst>
      <p:ext uri="{BB962C8B-B14F-4D97-AF65-F5344CB8AC3E}">
        <p14:creationId xmlns:p14="http://schemas.microsoft.com/office/powerpoint/2010/main" val="2357803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1967F-7B01-89AE-0527-566EEB5C4340}"/>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AA68233-F028-6DC4-B0BD-7AA5D121C55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C461B10-B311-35A1-55C9-B8FB5A9CC3E3}"/>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FE7E38A3-8E9A-5E67-009B-A5AABBB6D13A}"/>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9" name="AutoShape 2" descr="🔗">
            <a:extLst>
              <a:ext uri="{FF2B5EF4-FFF2-40B4-BE49-F238E27FC236}">
                <a16:creationId xmlns:a16="http://schemas.microsoft.com/office/drawing/2014/main" id="{7FC240D0-FBB3-ECAF-C2F7-60107BED8C0E}"/>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2F4312EB-3B03-01A1-B074-4B984E6000D9}"/>
              </a:ext>
            </a:extLst>
          </p:cNvPr>
          <p:cNvPicPr>
            <a:picLocks noChangeAspect="1"/>
          </p:cNvPicPr>
          <p:nvPr/>
        </p:nvPicPr>
        <p:blipFill>
          <a:blip r:embed="rId3"/>
          <a:stretch>
            <a:fillRect/>
          </a:stretch>
        </p:blipFill>
        <p:spPr>
          <a:xfrm>
            <a:off x="1740049" y="-72584"/>
            <a:ext cx="9056451" cy="7003167"/>
          </a:xfrm>
          <a:prstGeom prst="rect">
            <a:avLst/>
          </a:prstGeom>
        </p:spPr>
      </p:pic>
    </p:spTree>
    <p:extLst>
      <p:ext uri="{BB962C8B-B14F-4D97-AF65-F5344CB8AC3E}">
        <p14:creationId xmlns:p14="http://schemas.microsoft.com/office/powerpoint/2010/main" val="2138710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CAB2DF7-A71A-8AF8-640C-EE3157CF6FD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D2A8155-19D0-4BC2-BC4F-D621DDC8DB41}"/>
              </a:ext>
            </a:extLst>
          </p:cNvPr>
          <p:cNvSpPr txBox="1"/>
          <p:nvPr/>
        </p:nvSpPr>
        <p:spPr>
          <a:xfrm>
            <a:off x="2090789" y="862985"/>
            <a:ext cx="9545890" cy="461665"/>
          </a:xfrm>
          <a:prstGeom prst="rect">
            <a:avLst/>
          </a:prstGeom>
          <a:noFill/>
        </p:spPr>
        <p:txBody>
          <a:bodyPr wrap="square" rtlCol="0">
            <a:spAutoFit/>
          </a:bodyPr>
          <a:lstStyle/>
          <a:p>
            <a:r>
              <a:rPr lang="en-GB" sz="2400"/>
              <a:t>Do you know the </a:t>
            </a:r>
            <a:r>
              <a:rPr lang="en-GB" sz="2400" b="1">
                <a:solidFill>
                  <a:srgbClr val="FF0000"/>
                </a:solidFill>
              </a:rPr>
              <a:t>minimum</a:t>
            </a:r>
            <a:r>
              <a:rPr lang="en-GB" sz="2400" b="1"/>
              <a:t> </a:t>
            </a:r>
            <a:r>
              <a:rPr lang="en-GB" sz="2400" b="1">
                <a:solidFill>
                  <a:srgbClr val="FF0000"/>
                </a:solidFill>
              </a:rPr>
              <a:t>age</a:t>
            </a:r>
            <a:r>
              <a:rPr lang="en-GB" sz="2400" b="1"/>
              <a:t> </a:t>
            </a:r>
            <a:r>
              <a:rPr lang="en-GB" sz="2400"/>
              <a:t>to use this? What are the </a:t>
            </a:r>
            <a:r>
              <a:rPr lang="en-GB" sz="2400" b="1">
                <a:solidFill>
                  <a:srgbClr val="FF0000"/>
                </a:solidFill>
              </a:rPr>
              <a:t>risks</a:t>
            </a:r>
            <a:r>
              <a:rPr lang="en-GB" sz="2400"/>
              <a:t>?</a:t>
            </a:r>
          </a:p>
        </p:txBody>
      </p:sp>
      <p:sp>
        <p:nvSpPr>
          <p:cNvPr id="5" name="TextBox 4">
            <a:extLst>
              <a:ext uri="{FF2B5EF4-FFF2-40B4-BE49-F238E27FC236}">
                <a16:creationId xmlns:a16="http://schemas.microsoft.com/office/drawing/2014/main" id="{F634618F-B00C-A034-FB2C-933970C15598}"/>
              </a:ext>
            </a:extLst>
          </p:cNvPr>
          <p:cNvSpPr txBox="1"/>
          <p:nvPr/>
        </p:nvSpPr>
        <p:spPr>
          <a:xfrm>
            <a:off x="2090789" y="442874"/>
            <a:ext cx="4576341" cy="523220"/>
          </a:xfrm>
          <a:prstGeom prst="rect">
            <a:avLst/>
          </a:prstGeom>
          <a:noFill/>
        </p:spPr>
        <p:txBody>
          <a:bodyPr wrap="square">
            <a:spAutoFit/>
          </a:bodyPr>
          <a:lstStyle/>
          <a:p>
            <a:r>
              <a:rPr lang="en-GB" sz="2800" b="1"/>
              <a:t>What about </a:t>
            </a:r>
            <a:r>
              <a:rPr lang="en-GB" sz="2800" b="1">
                <a:solidFill>
                  <a:srgbClr val="FF0000"/>
                </a:solidFill>
              </a:rPr>
              <a:t>WHATSAPP</a:t>
            </a:r>
            <a:r>
              <a:rPr lang="en-GB" sz="2800"/>
              <a:t>?</a:t>
            </a:r>
            <a:endParaRPr lang="en-GB"/>
          </a:p>
        </p:txBody>
      </p:sp>
      <p:graphicFrame>
        <p:nvGraphicFramePr>
          <p:cNvPr id="2" name="Table 1">
            <a:extLst>
              <a:ext uri="{FF2B5EF4-FFF2-40B4-BE49-F238E27FC236}">
                <a16:creationId xmlns:a16="http://schemas.microsoft.com/office/drawing/2014/main" id="{6B2AF9EF-B0F0-1481-6E91-618761B681BA}"/>
              </a:ext>
            </a:extLst>
          </p:cNvPr>
          <p:cNvGraphicFramePr>
            <a:graphicFrameLocks noGrp="1"/>
          </p:cNvGraphicFramePr>
          <p:nvPr>
            <p:extLst>
              <p:ext uri="{D42A27DB-BD31-4B8C-83A1-F6EECF244321}">
                <p14:modId xmlns:p14="http://schemas.microsoft.com/office/powerpoint/2010/main" val="4122920449"/>
              </p:ext>
            </p:extLst>
          </p:nvPr>
        </p:nvGraphicFramePr>
        <p:xfrm>
          <a:off x="680521" y="2961167"/>
          <a:ext cx="11100257" cy="3370137"/>
        </p:xfrm>
        <a:graphic>
          <a:graphicData uri="http://schemas.openxmlformats.org/drawingml/2006/table">
            <a:tbl>
              <a:tblPr firstRow="1" bandRow="1">
                <a:tableStyleId>{2D5ABB26-0587-4C30-8999-92F81FD0307C}</a:tableStyleId>
              </a:tblPr>
              <a:tblGrid>
                <a:gridCol w="2737769">
                  <a:extLst>
                    <a:ext uri="{9D8B030D-6E8A-4147-A177-3AD203B41FA5}">
                      <a16:colId xmlns:a16="http://schemas.microsoft.com/office/drawing/2014/main" val="1409731868"/>
                    </a:ext>
                  </a:extLst>
                </a:gridCol>
                <a:gridCol w="8362488">
                  <a:extLst>
                    <a:ext uri="{9D8B030D-6E8A-4147-A177-3AD203B41FA5}">
                      <a16:colId xmlns:a16="http://schemas.microsoft.com/office/drawing/2014/main" val="260028958"/>
                    </a:ext>
                  </a:extLst>
                </a:gridCol>
              </a:tblGrid>
              <a:tr h="748857">
                <a:tc>
                  <a:txBody>
                    <a:bodyPr/>
                    <a:lstStyle/>
                    <a:p>
                      <a:r>
                        <a:rPr lang="en-GB" sz="2000" b="1"/>
                        <a:t>Unwanted contact </a:t>
                      </a:r>
                      <a:endParaRPr lang="en-GB" sz="2000"/>
                    </a:p>
                  </a:txBody>
                  <a:tcPr/>
                </a:tc>
                <a:tc>
                  <a:txBody>
                    <a:bodyPr/>
                    <a:lstStyle/>
                    <a:p>
                      <a:r>
                        <a:rPr lang="en-GB" sz="1800" b="0"/>
                        <a:t>to contact somebody on WhatsApp, all you need is their phone number, which could expose you to unwanted messages or calls</a:t>
                      </a:r>
                      <a:endParaRPr lang="en-GB" b="0"/>
                    </a:p>
                  </a:txBody>
                  <a:tcPr/>
                </a:tc>
                <a:extLst>
                  <a:ext uri="{0D108BD9-81ED-4DB2-BD59-A6C34878D82A}">
                    <a16:rowId xmlns:a16="http://schemas.microsoft.com/office/drawing/2014/main" val="880699579"/>
                  </a:ext>
                </a:extLst>
              </a:tr>
              <a:tr h="370840">
                <a:tc>
                  <a:txBody>
                    <a:bodyPr/>
                    <a:lstStyle/>
                    <a:p>
                      <a:r>
                        <a:rPr lang="en-GB" sz="2000" b="1"/>
                        <a:t>Inappropriate content</a:t>
                      </a:r>
                      <a:endParaRPr lang="en-GB" sz="2000"/>
                    </a:p>
                  </a:txBody>
                  <a:tcPr/>
                </a:tc>
                <a:tc>
                  <a:txBody>
                    <a:bodyPr/>
                    <a:lstStyle/>
                    <a:p>
                      <a:pPr marL="0" indent="0">
                        <a:buFont typeface="Arial" panose="020B0604020202020204" pitchFamily="34" charset="0"/>
                        <a:buNone/>
                      </a:pPr>
                      <a:r>
                        <a:rPr lang="en-GB" sz="1800"/>
                        <a:t>messages are end-to-end encrypted which means that the content cannot be monitored. This means that your child could see or hear harmful or upsetting content e.g. pornography or violence.</a:t>
                      </a:r>
                    </a:p>
                  </a:txBody>
                  <a:tcPr/>
                </a:tc>
                <a:extLst>
                  <a:ext uri="{0D108BD9-81ED-4DB2-BD59-A6C34878D82A}">
                    <a16:rowId xmlns:a16="http://schemas.microsoft.com/office/drawing/2014/main" val="1153979328"/>
                  </a:ext>
                </a:extLst>
              </a:tr>
              <a:tr h="370840">
                <a:tc>
                  <a:txBody>
                    <a:bodyPr/>
                    <a:lstStyle/>
                    <a:p>
                      <a:r>
                        <a:rPr lang="en-GB" sz="2000" b="1"/>
                        <a:t>Location sharing </a:t>
                      </a:r>
                      <a:endParaRPr lang="en-GB" sz="2000"/>
                    </a:p>
                  </a:txBody>
                  <a:tcPr/>
                </a:tc>
                <a:tc>
                  <a:txBody>
                    <a:bodyPr/>
                    <a:lstStyle/>
                    <a:p>
                      <a:pPr marL="0" indent="0">
                        <a:buFont typeface="Arial" panose="020B0604020202020204" pitchFamily="34" charset="0"/>
                        <a:buNone/>
                      </a:pPr>
                      <a:r>
                        <a:rPr lang="en-GB" sz="1800"/>
                        <a:t>live location feature means that your child could reveal their current location to others</a:t>
                      </a:r>
                    </a:p>
                  </a:txBody>
                  <a:tcPr/>
                </a:tc>
                <a:extLst>
                  <a:ext uri="{0D108BD9-81ED-4DB2-BD59-A6C34878D82A}">
                    <a16:rowId xmlns:a16="http://schemas.microsoft.com/office/drawing/2014/main" val="1875568427"/>
                  </a:ext>
                </a:extLst>
              </a:tr>
              <a:tr h="370840">
                <a:tc>
                  <a:txBody>
                    <a:bodyPr/>
                    <a:lstStyle/>
                    <a:p>
                      <a:r>
                        <a:rPr lang="en-GB" sz="2000" b="1"/>
                        <a:t>Cyberbullying</a:t>
                      </a:r>
                      <a:r>
                        <a:rPr lang="en-GB" sz="2000"/>
                        <a:t> </a:t>
                      </a:r>
                    </a:p>
                  </a:txBody>
                  <a:tcPr/>
                </a:tc>
                <a:tc>
                  <a:txBody>
                    <a:bodyPr/>
                    <a:lstStyle/>
                    <a:p>
                      <a:r>
                        <a:rPr lang="en-GB" sz="1800"/>
                        <a:t>children could be bullied, feel left out or deliberately excluded or removed from groups </a:t>
                      </a:r>
                      <a:endParaRPr lang="en-GB"/>
                    </a:p>
                  </a:txBody>
                  <a:tcPr/>
                </a:tc>
                <a:extLst>
                  <a:ext uri="{0D108BD9-81ED-4DB2-BD59-A6C34878D82A}">
                    <a16:rowId xmlns:a16="http://schemas.microsoft.com/office/drawing/2014/main" val="2870511947"/>
                  </a:ext>
                </a:extLst>
              </a:tr>
              <a:tr h="370840">
                <a:tc>
                  <a:txBody>
                    <a:bodyPr/>
                    <a:lstStyle/>
                    <a:p>
                      <a:r>
                        <a:rPr lang="en-GB" sz="2000" b="1"/>
                        <a:t>Oversharing</a:t>
                      </a:r>
                      <a:r>
                        <a:rPr lang="en-GB" sz="2000"/>
                        <a:t> </a:t>
                      </a:r>
                    </a:p>
                  </a:txBody>
                  <a:tcPr/>
                </a:tc>
                <a:tc>
                  <a:txBody>
                    <a:bodyPr/>
                    <a:lstStyle/>
                    <a:p>
                      <a:r>
                        <a:rPr lang="en-GB" sz="1800"/>
                        <a:t>privacy features, such as disappearing and ‘view once’ messages, might mean that your child feels safe to reveal private or risky information or images. However, there is always a risk that this could be copied and shared</a:t>
                      </a:r>
                      <a:endParaRPr lang="en-GB"/>
                    </a:p>
                  </a:txBody>
                  <a:tcPr/>
                </a:tc>
                <a:extLst>
                  <a:ext uri="{0D108BD9-81ED-4DB2-BD59-A6C34878D82A}">
                    <a16:rowId xmlns:a16="http://schemas.microsoft.com/office/drawing/2014/main" val="1105033003"/>
                  </a:ext>
                </a:extLst>
              </a:tr>
            </a:tbl>
          </a:graphicData>
        </a:graphic>
      </p:graphicFrame>
      <p:pic>
        <p:nvPicPr>
          <p:cNvPr id="6" name="Picture 5" descr="Free speech bubble talking chat illustration">
            <a:extLst>
              <a:ext uri="{FF2B5EF4-FFF2-40B4-BE49-F238E27FC236}">
                <a16:creationId xmlns:a16="http://schemas.microsoft.com/office/drawing/2014/main" id="{E60A0C63-1D4F-B73A-F06E-D62E18B3B9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8" name="Picture 2" descr="Greatest Risk Is Doing Nothing">
            <a:extLst>
              <a:ext uri="{FF2B5EF4-FFF2-40B4-BE49-F238E27FC236}">
                <a16:creationId xmlns:a16="http://schemas.microsoft.com/office/drawing/2014/main" id="{53ECEFA5-A997-FDB0-801A-22C34A152584}"/>
              </a:ext>
            </a:extLst>
          </p:cNvPr>
          <p:cNvPicPr>
            <a:picLocks noChangeAspect="1" noChangeArrowheads="1"/>
          </p:cNvPicPr>
          <p:nvPr/>
        </p:nvPicPr>
        <p:blipFill>
          <a:blip r:embed="rId4">
            <a:alphaModFix amt="20000"/>
            <a:extLst>
              <a:ext uri="{28A0092B-C50C-407E-A947-70E740481C1C}">
                <a14:useLocalDpi xmlns:a14="http://schemas.microsoft.com/office/drawing/2010/main" val="0"/>
              </a:ext>
            </a:extLst>
          </a:blip>
          <a:srcRect/>
          <a:stretch>
            <a:fillRect/>
          </a:stretch>
        </p:blipFill>
        <p:spPr bwMode="auto">
          <a:xfrm>
            <a:off x="457200" y="1860191"/>
            <a:ext cx="2865868" cy="1432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914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9E44123-D904-BF68-B932-4ADC572CCAD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634618F-B00C-A034-FB2C-933970C15598}"/>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4400" kern="1200" dirty="0">
                <a:solidFill>
                  <a:srgbClr val="FFFFFF"/>
                </a:solidFill>
                <a:latin typeface="+mj-lt"/>
                <a:ea typeface="+mj-ea"/>
                <a:cs typeface="+mj-cs"/>
              </a:rPr>
              <a:t>What can you do?</a:t>
            </a:r>
          </a:p>
        </p:txBody>
      </p:sp>
      <p:pic>
        <p:nvPicPr>
          <p:cNvPr id="13" name="Picture 12">
            <a:extLst>
              <a:ext uri="{FF2B5EF4-FFF2-40B4-BE49-F238E27FC236}">
                <a16:creationId xmlns:a16="http://schemas.microsoft.com/office/drawing/2014/main" id="{0D6DF512-EA9D-EB32-A683-1D771E6ABD3B}"/>
              </a:ext>
            </a:extLst>
          </p:cNvPr>
          <p:cNvPicPr>
            <a:picLocks noChangeAspect="1"/>
          </p:cNvPicPr>
          <p:nvPr/>
        </p:nvPicPr>
        <p:blipFill>
          <a:blip r:embed="rId3"/>
          <a:stretch>
            <a:fillRect/>
          </a:stretch>
        </p:blipFill>
        <p:spPr>
          <a:xfrm>
            <a:off x="6736153" y="359244"/>
            <a:ext cx="4427147" cy="5568739"/>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37CF9CC3-700C-42AA-A736-CF685CD1DE66}"/>
              </a:ext>
            </a:extLst>
          </p:cNvPr>
          <p:cNvSpPr txBox="1"/>
          <p:nvPr/>
        </p:nvSpPr>
        <p:spPr>
          <a:xfrm>
            <a:off x="1532875" y="6212205"/>
            <a:ext cx="10493928" cy="646331"/>
          </a:xfrm>
          <a:prstGeom prst="rect">
            <a:avLst/>
          </a:prstGeom>
          <a:noFill/>
        </p:spPr>
        <p:txBody>
          <a:bodyPr wrap="square">
            <a:spAutoFit/>
          </a:bodyPr>
          <a:lstStyle/>
          <a:p>
            <a:r>
              <a:rPr lang="en-GB"/>
              <a:t>Visit </a:t>
            </a:r>
            <a:r>
              <a:rPr lang="en-GB">
                <a:hlinkClick r:id="rId4"/>
              </a:rPr>
              <a:t>https://www.internetmatters.org/resources/whatsapp-safety-a-how-to-guide-for-parents/#whatsapp-safety-tips</a:t>
            </a:r>
            <a:r>
              <a:rPr lang="en-GB"/>
              <a:t>   for advice for parents</a:t>
            </a:r>
            <a:endParaRPr lang="en-GB" sz="2400"/>
          </a:p>
        </p:txBody>
      </p:sp>
      <p:pic>
        <p:nvPicPr>
          <p:cNvPr id="3" name="Picture 4" descr="Free dialog tip advice illustration">
            <a:extLst>
              <a:ext uri="{FF2B5EF4-FFF2-40B4-BE49-F238E27FC236}">
                <a16:creationId xmlns:a16="http://schemas.microsoft.com/office/drawing/2014/main" id="{D10A84CF-3E82-0810-CCBD-55020D19F4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2947" y="359244"/>
            <a:ext cx="2628900" cy="1868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051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2761B49-65C7-8596-5778-A20B1A7E6E6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6" name="Picture 5">
            <a:extLst>
              <a:ext uri="{FF2B5EF4-FFF2-40B4-BE49-F238E27FC236}">
                <a16:creationId xmlns:a16="http://schemas.microsoft.com/office/drawing/2014/main" id="{91045128-5059-9B33-46E0-4B84BF397D0A}"/>
              </a:ext>
            </a:extLst>
          </p:cNvPr>
          <p:cNvPicPr>
            <a:picLocks noChangeAspect="1"/>
          </p:cNvPicPr>
          <p:nvPr/>
        </p:nvPicPr>
        <p:blipFill rotWithShape="1">
          <a:blip r:embed="rId3"/>
          <a:srcRect l="19570" t="9393" r="42692" b="76536"/>
          <a:stretch/>
        </p:blipFill>
        <p:spPr>
          <a:xfrm>
            <a:off x="2860235" y="934892"/>
            <a:ext cx="7706073" cy="3290879"/>
          </a:xfrm>
          <a:prstGeom prst="rect">
            <a:avLst/>
          </a:prstGeom>
          <a:ln w="6350">
            <a:solidFill>
              <a:schemeClr val="tx1"/>
            </a:solidFill>
          </a:ln>
        </p:spPr>
      </p:pic>
      <p:pic>
        <p:nvPicPr>
          <p:cNvPr id="12" name="Picture 11">
            <a:extLst>
              <a:ext uri="{FF2B5EF4-FFF2-40B4-BE49-F238E27FC236}">
                <a16:creationId xmlns:a16="http://schemas.microsoft.com/office/drawing/2014/main" id="{4C1EB0EA-B8F0-A194-984F-1B57388173A9}"/>
              </a:ext>
            </a:extLst>
          </p:cNvPr>
          <p:cNvPicPr>
            <a:picLocks noChangeAspect="1"/>
          </p:cNvPicPr>
          <p:nvPr/>
        </p:nvPicPr>
        <p:blipFill>
          <a:blip r:embed="rId4"/>
          <a:stretch>
            <a:fillRect/>
          </a:stretch>
        </p:blipFill>
        <p:spPr>
          <a:xfrm>
            <a:off x="2783833" y="4350531"/>
            <a:ext cx="7858875" cy="1328169"/>
          </a:xfrm>
          <a:prstGeom prst="rect">
            <a:avLst/>
          </a:prstGeom>
        </p:spPr>
      </p:pic>
      <p:pic>
        <p:nvPicPr>
          <p:cNvPr id="14" name="Picture 13">
            <a:extLst>
              <a:ext uri="{FF2B5EF4-FFF2-40B4-BE49-F238E27FC236}">
                <a16:creationId xmlns:a16="http://schemas.microsoft.com/office/drawing/2014/main" id="{354BDF99-9FF3-35C9-5E8F-8EA0309E7B13}"/>
              </a:ext>
            </a:extLst>
          </p:cNvPr>
          <p:cNvPicPr>
            <a:picLocks noChangeAspect="1"/>
          </p:cNvPicPr>
          <p:nvPr/>
        </p:nvPicPr>
        <p:blipFill>
          <a:blip r:embed="rId5"/>
          <a:stretch>
            <a:fillRect/>
          </a:stretch>
        </p:blipFill>
        <p:spPr>
          <a:xfrm>
            <a:off x="2783833" y="5571782"/>
            <a:ext cx="7858875" cy="1196057"/>
          </a:xfrm>
          <a:prstGeom prst="rect">
            <a:avLst/>
          </a:prstGeom>
        </p:spPr>
      </p:pic>
      <p:sp>
        <p:nvSpPr>
          <p:cNvPr id="15" name="TextBox 14">
            <a:extLst>
              <a:ext uri="{FF2B5EF4-FFF2-40B4-BE49-F238E27FC236}">
                <a16:creationId xmlns:a16="http://schemas.microsoft.com/office/drawing/2014/main" id="{0ED4B726-26AD-AA80-EF5B-EE41F8E71A05}"/>
              </a:ext>
            </a:extLst>
          </p:cNvPr>
          <p:cNvSpPr txBox="1"/>
          <p:nvPr/>
        </p:nvSpPr>
        <p:spPr>
          <a:xfrm>
            <a:off x="310474" y="378183"/>
            <a:ext cx="10578379" cy="369332"/>
          </a:xfrm>
          <a:prstGeom prst="rect">
            <a:avLst/>
          </a:prstGeom>
          <a:noFill/>
        </p:spPr>
        <p:txBody>
          <a:bodyPr wrap="square">
            <a:spAutoFit/>
          </a:bodyPr>
          <a:lstStyle/>
          <a:p>
            <a:r>
              <a:rPr lang="en-GB" sz="1800" b="1"/>
              <a:t>Find ratings and reviews for parents on apps, games and social media at </a:t>
            </a:r>
            <a:r>
              <a:rPr lang="en-GB" sz="1800" b="1">
                <a:hlinkClick r:id="rId6"/>
              </a:rPr>
              <a:t>commonsensemedia.org</a:t>
            </a:r>
            <a:r>
              <a:rPr lang="en-GB" sz="1800" b="1"/>
              <a:t>  </a:t>
            </a:r>
          </a:p>
        </p:txBody>
      </p:sp>
      <p:pic>
        <p:nvPicPr>
          <p:cNvPr id="3" name="Picture 2" descr="A red and black rectangular sign with white text&#10;&#10;Description automatically generated with low confidence">
            <a:extLst>
              <a:ext uri="{FF2B5EF4-FFF2-40B4-BE49-F238E27FC236}">
                <a16:creationId xmlns:a16="http://schemas.microsoft.com/office/drawing/2014/main" id="{577B4EFF-779C-7C9C-A97B-40A18A8C8A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
        <p:nvSpPr>
          <p:cNvPr id="5" name="Oval 4">
            <a:extLst>
              <a:ext uri="{FF2B5EF4-FFF2-40B4-BE49-F238E27FC236}">
                <a16:creationId xmlns:a16="http://schemas.microsoft.com/office/drawing/2014/main" id="{5AABDE8E-DC20-65C8-B84E-ECE300BFBC35}"/>
              </a:ext>
            </a:extLst>
          </p:cNvPr>
          <p:cNvSpPr/>
          <p:nvPr/>
        </p:nvSpPr>
        <p:spPr>
          <a:xfrm>
            <a:off x="7170881" y="182933"/>
            <a:ext cx="2723817" cy="805097"/>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6886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64B0C1B-BDA5-5A9A-00F8-2B586905455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15" name="TextBox 14">
            <a:extLst>
              <a:ext uri="{FF2B5EF4-FFF2-40B4-BE49-F238E27FC236}">
                <a16:creationId xmlns:a16="http://schemas.microsoft.com/office/drawing/2014/main" id="{0ED4B726-26AD-AA80-EF5B-EE41F8E71A05}"/>
              </a:ext>
            </a:extLst>
          </p:cNvPr>
          <p:cNvSpPr txBox="1"/>
          <p:nvPr/>
        </p:nvSpPr>
        <p:spPr>
          <a:xfrm>
            <a:off x="337776" y="461096"/>
            <a:ext cx="11402148" cy="1138773"/>
          </a:xfrm>
          <a:prstGeom prst="rect">
            <a:avLst/>
          </a:prstGeom>
          <a:noFill/>
        </p:spPr>
        <p:txBody>
          <a:bodyPr wrap="square">
            <a:spAutoFit/>
          </a:bodyPr>
          <a:lstStyle/>
          <a:p>
            <a:r>
              <a:rPr lang="en-GB" sz="2800" b="1"/>
              <a:t>PEGI helps parents to make informed decisions when buying video games:</a:t>
            </a:r>
          </a:p>
          <a:p>
            <a:pPr marL="342900" indent="-342900">
              <a:buFont typeface="Arial" panose="020B0604020202020204" pitchFamily="34" charset="0"/>
              <a:buChar char="•"/>
            </a:pPr>
            <a:r>
              <a:rPr lang="en-GB" sz="2000"/>
              <a:t>The age rating confirms that the game content is appropriate for players of certain age</a:t>
            </a:r>
          </a:p>
          <a:p>
            <a:pPr marL="342900" indent="-342900">
              <a:buFont typeface="Arial" panose="020B0604020202020204" pitchFamily="34" charset="0"/>
              <a:buChar char="•"/>
            </a:pPr>
            <a:r>
              <a:rPr lang="en-GB" sz="2000"/>
              <a:t>It considers the age </a:t>
            </a:r>
            <a:r>
              <a:rPr lang="en-GB" sz="2000" b="1">
                <a:solidFill>
                  <a:srgbClr val="FF0000"/>
                </a:solidFill>
              </a:rPr>
              <a:t>suitability</a:t>
            </a:r>
            <a:r>
              <a:rPr lang="en-GB" sz="2000"/>
              <a:t> of a game, </a:t>
            </a:r>
            <a:r>
              <a:rPr lang="en-GB" sz="2000" b="1">
                <a:solidFill>
                  <a:srgbClr val="FF0000"/>
                </a:solidFill>
              </a:rPr>
              <a:t>not the level of difficulty</a:t>
            </a:r>
          </a:p>
        </p:txBody>
      </p:sp>
      <p:pic>
        <p:nvPicPr>
          <p:cNvPr id="4" name="Picture 3">
            <a:extLst>
              <a:ext uri="{FF2B5EF4-FFF2-40B4-BE49-F238E27FC236}">
                <a16:creationId xmlns:a16="http://schemas.microsoft.com/office/drawing/2014/main" id="{2155BBE3-158A-F98C-48B7-A722980E6DDF}"/>
              </a:ext>
            </a:extLst>
          </p:cNvPr>
          <p:cNvPicPr>
            <a:picLocks noChangeAspect="1"/>
          </p:cNvPicPr>
          <p:nvPr/>
        </p:nvPicPr>
        <p:blipFill>
          <a:blip r:embed="rId3"/>
          <a:stretch>
            <a:fillRect/>
          </a:stretch>
        </p:blipFill>
        <p:spPr>
          <a:xfrm>
            <a:off x="1927139" y="2268012"/>
            <a:ext cx="7879439" cy="4128892"/>
          </a:xfrm>
          <a:prstGeom prst="rect">
            <a:avLst/>
          </a:prstGeom>
        </p:spPr>
      </p:pic>
      <p:sp>
        <p:nvSpPr>
          <p:cNvPr id="7" name="TextBox 6">
            <a:extLst>
              <a:ext uri="{FF2B5EF4-FFF2-40B4-BE49-F238E27FC236}">
                <a16:creationId xmlns:a16="http://schemas.microsoft.com/office/drawing/2014/main" id="{7155D978-3777-6A71-8B2B-55884360F5FD}"/>
              </a:ext>
            </a:extLst>
          </p:cNvPr>
          <p:cNvSpPr txBox="1"/>
          <p:nvPr/>
        </p:nvSpPr>
        <p:spPr>
          <a:xfrm>
            <a:off x="4809136" y="1749274"/>
            <a:ext cx="6097280" cy="369332"/>
          </a:xfrm>
          <a:prstGeom prst="rect">
            <a:avLst/>
          </a:prstGeom>
          <a:noFill/>
        </p:spPr>
        <p:txBody>
          <a:bodyPr wrap="square">
            <a:spAutoFit/>
          </a:bodyPr>
          <a:lstStyle/>
          <a:p>
            <a:r>
              <a:rPr lang="en-GB" dirty="0">
                <a:hlinkClick r:id="rId4"/>
              </a:rPr>
              <a:t>pegi.info</a:t>
            </a:r>
            <a:endParaRPr lang="en-GB" dirty="0"/>
          </a:p>
        </p:txBody>
      </p:sp>
    </p:spTree>
    <p:extLst>
      <p:ext uri="{BB962C8B-B14F-4D97-AF65-F5344CB8AC3E}">
        <p14:creationId xmlns:p14="http://schemas.microsoft.com/office/powerpoint/2010/main" val="1368670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381158" y="333029"/>
            <a:ext cx="11600635" cy="584775"/>
          </a:xfrm>
          <a:prstGeom prst="rect">
            <a:avLst/>
          </a:prstGeom>
          <a:noFill/>
        </p:spPr>
        <p:txBody>
          <a:bodyPr wrap="square" rtlCol="0">
            <a:spAutoFit/>
          </a:bodyPr>
          <a:lstStyle/>
          <a:p>
            <a:r>
              <a:rPr lang="en-GB" sz="3200" b="1">
                <a:ea typeface="+mj-ea"/>
                <a:cs typeface="+mj-cs"/>
              </a:rPr>
              <a:t>UK Reporting Helplines and Services for Children and Young People</a:t>
            </a:r>
            <a:endParaRPr lang="en-GB" sz="3200" b="1">
              <a:highlight>
                <a:srgbClr val="FFFF00"/>
              </a:highlight>
              <a:ea typeface="+mj-ea"/>
              <a:cs typeface="+mj-cs"/>
            </a:endParaRPr>
          </a:p>
        </p:txBody>
      </p:sp>
      <p:grpSp>
        <p:nvGrpSpPr>
          <p:cNvPr id="4" name="Group 3">
            <a:extLst>
              <a:ext uri="{FF2B5EF4-FFF2-40B4-BE49-F238E27FC236}">
                <a16:creationId xmlns:a16="http://schemas.microsoft.com/office/drawing/2014/main" id="{9C83514F-0306-57BD-B57B-7BF3A24C3472}"/>
              </a:ext>
            </a:extLst>
          </p:cNvPr>
          <p:cNvGrpSpPr/>
          <p:nvPr/>
        </p:nvGrpSpPr>
        <p:grpSpPr>
          <a:xfrm>
            <a:off x="3470983" y="1299047"/>
            <a:ext cx="8198185" cy="4782803"/>
            <a:chOff x="558420" y="1617997"/>
            <a:chExt cx="8198185" cy="4782803"/>
          </a:xfrm>
        </p:grpSpPr>
        <p:grpSp>
          <p:nvGrpSpPr>
            <p:cNvPr id="5" name="Group 4">
              <a:extLst>
                <a:ext uri="{FF2B5EF4-FFF2-40B4-BE49-F238E27FC236}">
                  <a16:creationId xmlns:a16="http://schemas.microsoft.com/office/drawing/2014/main" id="{987E8AF9-EB19-9A5A-7C6B-C9DD93C5CA34}"/>
                </a:ext>
              </a:extLst>
            </p:cNvPr>
            <p:cNvGrpSpPr/>
            <p:nvPr/>
          </p:nvGrpSpPr>
          <p:grpSpPr>
            <a:xfrm>
              <a:off x="558420" y="1617997"/>
              <a:ext cx="8198185" cy="4782803"/>
              <a:chOff x="470599" y="1941846"/>
              <a:chExt cx="6148639" cy="4519913"/>
            </a:xfrm>
            <a:solidFill>
              <a:schemeClr val="accent3">
                <a:lumMod val="20000"/>
                <a:lumOff val="80000"/>
              </a:schemeClr>
            </a:solidFill>
          </p:grpSpPr>
          <p:sp>
            <p:nvSpPr>
              <p:cNvPr id="12" name="Rounded Rectangle 5">
                <a:extLst>
                  <a:ext uri="{FF2B5EF4-FFF2-40B4-BE49-F238E27FC236}">
                    <a16:creationId xmlns:a16="http://schemas.microsoft.com/office/drawing/2014/main" id="{E426BA4D-96E6-85E4-00D8-38D49E0B08FC}"/>
                  </a:ext>
                </a:extLst>
              </p:cNvPr>
              <p:cNvSpPr/>
              <p:nvPr userDrawn="1"/>
            </p:nvSpPr>
            <p:spPr>
              <a:xfrm>
                <a:off x="4638737"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ChildLine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private and confidential service where CYP can talk about anything to a trained counsellor, online or on the phone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ounded Rectangle 8">
                <a:extLst>
                  <a:ext uri="{FF2B5EF4-FFF2-40B4-BE49-F238E27FC236}">
                    <a16:creationId xmlns:a16="http://schemas.microsoft.com/office/drawing/2014/main" id="{339160AD-D1E8-D4A1-3522-A234ECEC6CCF}"/>
                  </a:ext>
                </a:extLst>
              </p:cNvPr>
              <p:cNvSpPr/>
              <p:nvPr userDrawn="1"/>
            </p:nvSpPr>
            <p:spPr>
              <a:xfrm>
                <a:off x="2554668"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Report Remove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tool that allows children to report nude or sexual images and videos of themselves that they think might have been shared online</a:t>
                </a:r>
              </a:p>
            </p:txBody>
          </p:sp>
          <p:sp>
            <p:nvSpPr>
              <p:cNvPr id="15" name="Rounded Rectangle 14">
                <a:extLst>
                  <a:ext uri="{FF2B5EF4-FFF2-40B4-BE49-F238E27FC236}">
                    <a16:creationId xmlns:a16="http://schemas.microsoft.com/office/drawing/2014/main" id="{360ADB3D-78A6-77D8-BB76-C48817FF5998}"/>
                  </a:ext>
                </a:extLst>
              </p:cNvPr>
              <p:cNvSpPr/>
              <p:nvPr userDrawn="1"/>
            </p:nvSpPr>
            <p:spPr>
              <a:xfrm>
                <a:off x="470599" y="1941846"/>
                <a:ext cx="1980501" cy="4519913"/>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NCA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Young people can report concerns about child sexual abuse and exploitation to NCA</a:t>
                </a:r>
                <a:endParaRPr kumimoji="0" lang="en-GB" sz="24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6" name="Picture 5">
              <a:extLst>
                <a:ext uri="{FF2B5EF4-FFF2-40B4-BE49-F238E27FC236}">
                  <a16:creationId xmlns:a16="http://schemas.microsoft.com/office/drawing/2014/main" id="{95DA1C63-E9AF-7913-A502-6266C7244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072" y="1900145"/>
              <a:ext cx="2007451" cy="902446"/>
            </a:xfrm>
            <a:prstGeom prst="rect">
              <a:avLst/>
            </a:prstGeom>
          </p:spPr>
        </p:pic>
        <p:pic>
          <p:nvPicPr>
            <p:cNvPr id="9" name="Picture 2">
              <a:extLst>
                <a:ext uri="{FF2B5EF4-FFF2-40B4-BE49-F238E27FC236}">
                  <a16:creationId xmlns:a16="http://schemas.microsoft.com/office/drawing/2014/main" id="{E9765890-16CC-AEF0-4A9E-7C3BF54E4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816" y="1770236"/>
              <a:ext cx="2151393" cy="14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a:extLst>
                <a:ext uri="{FF2B5EF4-FFF2-40B4-BE49-F238E27FC236}">
                  <a16:creationId xmlns:a16="http://schemas.microsoft.com/office/drawing/2014/main" id="{F6EDA087-6A71-F3E7-92CA-DD260524D3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3317" y="1845272"/>
              <a:ext cx="2385908" cy="1012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Box 16">
            <a:extLst>
              <a:ext uri="{FF2B5EF4-FFF2-40B4-BE49-F238E27FC236}">
                <a16:creationId xmlns:a16="http://schemas.microsoft.com/office/drawing/2014/main" id="{10C0BE46-47C1-ECFD-C194-C9E4B2B7D374}"/>
              </a:ext>
            </a:extLst>
          </p:cNvPr>
          <p:cNvSpPr txBox="1"/>
          <p:nvPr/>
        </p:nvSpPr>
        <p:spPr>
          <a:xfrm>
            <a:off x="7780284" y="6171026"/>
            <a:ext cx="4102186" cy="369332"/>
          </a:xfrm>
          <a:prstGeom prst="rect">
            <a:avLst/>
          </a:prstGeom>
          <a:noFill/>
        </p:spPr>
        <p:txBody>
          <a:bodyPr wrap="square">
            <a:spAutoFit/>
          </a:bodyPr>
          <a:lstStyle/>
          <a:p>
            <a:r>
              <a:rPr lang="en-GB" sz="1800"/>
              <a:t>Go to </a:t>
            </a:r>
            <a:r>
              <a:rPr lang="en-GB" sz="1800">
                <a:hlinkClick r:id="rId6"/>
              </a:rPr>
              <a:t>reporting.lgfl.net </a:t>
            </a:r>
            <a:r>
              <a:rPr lang="en-GB" sz="1800"/>
              <a:t>to find out more</a:t>
            </a:r>
          </a:p>
        </p:txBody>
      </p:sp>
      <p:sp>
        <p:nvSpPr>
          <p:cNvPr id="7" name="TextBox 6">
            <a:extLst>
              <a:ext uri="{FF2B5EF4-FFF2-40B4-BE49-F238E27FC236}">
                <a16:creationId xmlns:a16="http://schemas.microsoft.com/office/drawing/2014/main" id="{4BB686EC-7862-B89F-6C3B-E46CC7166DFB}"/>
              </a:ext>
            </a:extLst>
          </p:cNvPr>
          <p:cNvSpPr txBox="1"/>
          <p:nvPr/>
        </p:nvSpPr>
        <p:spPr>
          <a:xfrm>
            <a:off x="381158" y="1763176"/>
            <a:ext cx="2511814"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a:solidFill>
                  <a:srgbClr val="C00000"/>
                </a:solidFill>
              </a:rPr>
              <a:t>Call 101 or 999 if there is an immediate risk of harm to your child</a:t>
            </a:r>
          </a:p>
        </p:txBody>
      </p:sp>
      <p:pic>
        <p:nvPicPr>
          <p:cNvPr id="11" name="Picture 10">
            <a:extLst>
              <a:ext uri="{FF2B5EF4-FFF2-40B4-BE49-F238E27FC236}">
                <a16:creationId xmlns:a16="http://schemas.microsoft.com/office/drawing/2014/main" id="{3E82F835-7C7F-E92D-C3B0-2B99C499F9A6}"/>
              </a:ext>
            </a:extLst>
          </p:cNvPr>
          <p:cNvPicPr>
            <a:picLocks noChangeAspect="1"/>
          </p:cNvPicPr>
          <p:nvPr/>
        </p:nvPicPr>
        <p:blipFill>
          <a:blip r:embed="rId7"/>
          <a:stretch>
            <a:fillRect/>
          </a:stretch>
        </p:blipFill>
        <p:spPr>
          <a:xfrm>
            <a:off x="381158" y="3799028"/>
            <a:ext cx="2533780" cy="1606633"/>
          </a:xfrm>
          <a:prstGeom prst="rect">
            <a:avLst/>
          </a:prstGeom>
        </p:spPr>
      </p:pic>
    </p:spTree>
    <p:extLst>
      <p:ext uri="{BB962C8B-B14F-4D97-AF65-F5344CB8AC3E}">
        <p14:creationId xmlns:p14="http://schemas.microsoft.com/office/powerpoint/2010/main" val="1922383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1877913" y="644859"/>
            <a:ext cx="7529931" cy="461665"/>
          </a:xfrm>
          <a:prstGeom prst="rect">
            <a:avLst/>
          </a:prstGeom>
          <a:noFill/>
        </p:spPr>
        <p:txBody>
          <a:bodyPr wrap="square" rtlCol="0">
            <a:spAutoFit/>
          </a:bodyPr>
          <a:lstStyle/>
          <a:p>
            <a:r>
              <a:rPr lang="en-GB" sz="2400" b="1"/>
              <a:t>Do </a:t>
            </a:r>
            <a:r>
              <a:rPr lang="en-GB" sz="2400" b="1">
                <a:solidFill>
                  <a:srgbClr val="FF0000"/>
                </a:solidFill>
              </a:rPr>
              <a:t>YOU</a:t>
            </a:r>
            <a:r>
              <a:rPr lang="en-GB" sz="2400" b="1"/>
              <a:t> know </a:t>
            </a:r>
            <a:r>
              <a:rPr lang="en-GB" sz="2400" b="1">
                <a:solidFill>
                  <a:srgbClr val="FF0000"/>
                </a:solidFill>
              </a:rPr>
              <a:t>HOW TO REPORT </a:t>
            </a:r>
            <a:r>
              <a:rPr lang="en-GB" sz="2400" b="1"/>
              <a:t>to apps / sites? </a:t>
            </a:r>
          </a:p>
        </p:txBody>
      </p:sp>
      <p:sp>
        <p:nvSpPr>
          <p:cNvPr id="7" name="Rectangle 6">
            <a:extLst>
              <a:ext uri="{FF2B5EF4-FFF2-40B4-BE49-F238E27FC236}">
                <a16:creationId xmlns:a16="http://schemas.microsoft.com/office/drawing/2014/main" id="{9B809A84-8005-F0CA-0E8C-007661A8942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88448D5-8330-45BC-BDE6-44B12F285B00}"/>
              </a:ext>
            </a:extLst>
          </p:cNvPr>
          <p:cNvSpPr txBox="1"/>
          <p:nvPr/>
        </p:nvSpPr>
        <p:spPr>
          <a:xfrm>
            <a:off x="8168640" y="1235892"/>
            <a:ext cx="3375660" cy="1754326"/>
          </a:xfrm>
          <a:prstGeom prst="rect">
            <a:avLst/>
          </a:prstGeom>
          <a:noFill/>
        </p:spPr>
        <p:txBody>
          <a:bodyPr wrap="square">
            <a:spAutoFit/>
          </a:bodyPr>
          <a:lstStyle/>
          <a:p>
            <a:r>
              <a:rPr lang="en-GB"/>
              <a:t>Internet Matters has helpful guides for social media apps and sites at </a:t>
            </a:r>
            <a:r>
              <a:rPr lang="en-GB">
                <a:hlinkClick r:id="rId3"/>
              </a:rPr>
              <a:t>internetmatters.org/parental-controls/social-media</a:t>
            </a:r>
            <a:endParaRPr lang="en-GB" sz="1800"/>
          </a:p>
          <a:p>
            <a:endParaRPr lang="en-GB"/>
          </a:p>
        </p:txBody>
      </p:sp>
      <p:pic>
        <p:nvPicPr>
          <p:cNvPr id="4" name="Picture 3">
            <a:extLst>
              <a:ext uri="{FF2B5EF4-FFF2-40B4-BE49-F238E27FC236}">
                <a16:creationId xmlns:a16="http://schemas.microsoft.com/office/drawing/2014/main" id="{0BC8B320-EB82-FB38-51B7-7AA9AE8E6614}"/>
              </a:ext>
            </a:extLst>
          </p:cNvPr>
          <p:cNvPicPr>
            <a:picLocks noChangeAspect="1"/>
          </p:cNvPicPr>
          <p:nvPr/>
        </p:nvPicPr>
        <p:blipFill>
          <a:blip r:embed="rId4"/>
          <a:stretch>
            <a:fillRect/>
          </a:stretch>
        </p:blipFill>
        <p:spPr>
          <a:xfrm>
            <a:off x="1913425" y="1486740"/>
            <a:ext cx="5320345" cy="505159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02583EF4-96B2-1EE5-0837-40DCFE5D11C6}"/>
              </a:ext>
            </a:extLst>
          </p:cNvPr>
          <p:cNvPicPr>
            <a:picLocks noChangeAspect="1"/>
          </p:cNvPicPr>
          <p:nvPr/>
        </p:nvPicPr>
        <p:blipFill>
          <a:blip r:embed="rId5"/>
          <a:stretch>
            <a:fillRect/>
          </a:stretch>
        </p:blipFill>
        <p:spPr>
          <a:xfrm>
            <a:off x="7727754" y="3200957"/>
            <a:ext cx="3816546" cy="3016405"/>
          </a:xfrm>
          <a:prstGeom prst="rect">
            <a:avLst/>
          </a:prstGeom>
        </p:spPr>
      </p:pic>
      <p:pic>
        <p:nvPicPr>
          <p:cNvPr id="3" name="Picture 2" descr="Free speech bubble talking chat illustration">
            <a:extLst>
              <a:ext uri="{FF2B5EF4-FFF2-40B4-BE49-F238E27FC236}">
                <a16:creationId xmlns:a16="http://schemas.microsoft.com/office/drawing/2014/main" id="{8F671BAD-4913-4E39-0782-2B811D0AF8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084" y="244157"/>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782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56761F-256D-47D6-9549-579636AA6AE6}"/>
              </a:ext>
            </a:extLst>
          </p:cNvPr>
          <p:cNvSpPr/>
          <p:nvPr/>
        </p:nvSpPr>
        <p:spPr>
          <a:xfrm>
            <a:off x="10128202" y="258266"/>
            <a:ext cx="1904691" cy="2436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EEA3775-19A9-42FB-A058-97673AD4CD32}"/>
              </a:ext>
            </a:extLst>
          </p:cNvPr>
          <p:cNvSpPr txBox="1"/>
          <p:nvPr/>
        </p:nvSpPr>
        <p:spPr>
          <a:xfrm>
            <a:off x="64624" y="1193073"/>
            <a:ext cx="2551256" cy="393954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ea typeface="+mj-ea"/>
                <a:cs typeface="+mj-cs"/>
              </a:rPr>
              <a:t>Manage </a:t>
            </a:r>
            <a:r>
              <a:rPr lang="en-US" sz="2000" b="1" dirty="0">
                <a:ea typeface="+mj-ea"/>
                <a:cs typeface="+mj-cs"/>
              </a:rPr>
              <a:t>screen time </a:t>
            </a:r>
          </a:p>
          <a:p>
            <a:pPr marL="285750" indent="-285750">
              <a:spcAft>
                <a:spcPts val="1200"/>
              </a:spcAft>
              <a:buFont typeface="Arial" panose="020B0604020202020204" pitchFamily="34" charset="0"/>
              <a:buChar char="•"/>
            </a:pPr>
            <a:r>
              <a:rPr lang="en-US" sz="2000" dirty="0">
                <a:ea typeface="+mj-ea"/>
                <a:cs typeface="+mj-cs"/>
              </a:rPr>
              <a:t>Set controls</a:t>
            </a:r>
            <a:r>
              <a:rPr lang="en-US" sz="2000" b="1" dirty="0">
                <a:ea typeface="+mj-ea"/>
                <a:cs typeface="+mj-cs"/>
              </a:rPr>
              <a:t> and settings</a:t>
            </a:r>
          </a:p>
          <a:p>
            <a:pPr marL="285750" indent="-285750">
              <a:spcAft>
                <a:spcPts val="1200"/>
              </a:spcAft>
              <a:buFont typeface="Arial" panose="020B0604020202020204" pitchFamily="34" charset="0"/>
              <a:buChar char="•"/>
            </a:pPr>
            <a:r>
              <a:rPr lang="en-US" sz="2000" dirty="0">
                <a:ea typeface="+mj-ea"/>
                <a:cs typeface="+mj-cs"/>
              </a:rPr>
              <a:t>Understand </a:t>
            </a:r>
            <a:r>
              <a:rPr lang="en-US" sz="2000" b="1" dirty="0">
                <a:ea typeface="+mj-ea"/>
                <a:cs typeface="+mj-cs"/>
              </a:rPr>
              <a:t>apps and games</a:t>
            </a:r>
          </a:p>
          <a:p>
            <a:pPr marL="285750" indent="-285750">
              <a:spcAft>
                <a:spcPts val="1200"/>
              </a:spcAft>
              <a:buFont typeface="Arial" panose="020B0604020202020204" pitchFamily="34" charset="0"/>
              <a:buChar char="•"/>
            </a:pPr>
            <a:r>
              <a:rPr lang="en-US" sz="2000" dirty="0">
                <a:ea typeface="+mj-ea"/>
                <a:cs typeface="+mj-cs"/>
              </a:rPr>
              <a:t>Talk to children about </a:t>
            </a:r>
            <a:r>
              <a:rPr lang="en-US" sz="2000" b="1" dirty="0">
                <a:ea typeface="+mj-ea"/>
                <a:cs typeface="+mj-cs"/>
              </a:rPr>
              <a:t>risk</a:t>
            </a:r>
            <a:r>
              <a:rPr lang="en-US" sz="2000" dirty="0">
                <a:ea typeface="+mj-ea"/>
                <a:cs typeface="+mj-cs"/>
              </a:rPr>
              <a:t> - from bullying &amp; sharing content, to extremism &amp; gangs</a:t>
            </a:r>
          </a:p>
        </p:txBody>
      </p:sp>
      <p:sp>
        <p:nvSpPr>
          <p:cNvPr id="9" name="TextBox 8">
            <a:extLst>
              <a:ext uri="{FF2B5EF4-FFF2-40B4-BE49-F238E27FC236}">
                <a16:creationId xmlns:a16="http://schemas.microsoft.com/office/drawing/2014/main" id="{20A4D6DA-B808-419F-A936-3713EF9C5360}"/>
              </a:ext>
            </a:extLst>
          </p:cNvPr>
          <p:cNvSpPr txBox="1"/>
          <p:nvPr/>
        </p:nvSpPr>
        <p:spPr>
          <a:xfrm>
            <a:off x="159107" y="212628"/>
            <a:ext cx="8628212" cy="461665"/>
          </a:xfrm>
          <a:prstGeom prst="rect">
            <a:avLst/>
          </a:prstGeom>
          <a:noFill/>
        </p:spPr>
        <p:txBody>
          <a:bodyPr wrap="square">
            <a:spAutoFit/>
          </a:bodyPr>
          <a:lstStyle/>
          <a:p>
            <a:r>
              <a:rPr lang="en-US" sz="2400">
                <a:ea typeface="+mj-ea"/>
                <a:cs typeface="+mj-cs"/>
              </a:rPr>
              <a:t>Visit </a:t>
            </a:r>
            <a:r>
              <a:rPr lang="en-US" sz="2400">
                <a:ea typeface="+mj-ea"/>
                <a:cs typeface="+mj-cs"/>
                <a:hlinkClick r:id="rId3"/>
              </a:rPr>
              <a:t>parentsafe.lgfl.net </a:t>
            </a:r>
            <a:r>
              <a:rPr lang="en-US" sz="2400">
                <a:ea typeface="+mj-ea"/>
                <a:cs typeface="+mj-cs"/>
              </a:rPr>
              <a:t>for tips and ideas to help parents:</a:t>
            </a:r>
          </a:p>
        </p:txBody>
      </p:sp>
      <p:pic>
        <p:nvPicPr>
          <p:cNvPr id="3" name="Picture 2" descr="A group of people sitting at a table with a computer&#10;&#10;Description automatically generated">
            <a:extLst>
              <a:ext uri="{FF2B5EF4-FFF2-40B4-BE49-F238E27FC236}">
                <a16:creationId xmlns:a16="http://schemas.microsoft.com/office/drawing/2014/main" id="{7BBEC254-BB5D-6B25-5FA5-C0918F2BB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311" y="962580"/>
            <a:ext cx="9246724" cy="5283842"/>
          </a:xfrm>
          <a:prstGeom prst="rect">
            <a:avLst/>
          </a:prstGeom>
        </p:spPr>
      </p:pic>
    </p:spTree>
    <p:extLst>
      <p:ext uri="{BB962C8B-B14F-4D97-AF65-F5344CB8AC3E}">
        <p14:creationId xmlns:p14="http://schemas.microsoft.com/office/powerpoint/2010/main" val="1131875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DA4EB2-E738-BA24-2099-2EF46E8C7C22}"/>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7" name="TextBox 6">
            <a:extLst>
              <a:ext uri="{FF2B5EF4-FFF2-40B4-BE49-F238E27FC236}">
                <a16:creationId xmlns:a16="http://schemas.microsoft.com/office/drawing/2014/main" id="{39968CD0-1EA3-43D1-835E-7D93AC917379}"/>
              </a:ext>
            </a:extLst>
          </p:cNvPr>
          <p:cNvSpPr txBox="1"/>
          <p:nvPr/>
        </p:nvSpPr>
        <p:spPr>
          <a:xfrm>
            <a:off x="495186" y="609420"/>
            <a:ext cx="8754046" cy="830997"/>
          </a:xfrm>
          <a:prstGeom prst="rect">
            <a:avLst/>
          </a:prstGeom>
          <a:noFill/>
        </p:spPr>
        <p:txBody>
          <a:bodyPr wrap="square">
            <a:spAutoFit/>
          </a:bodyPr>
          <a:lstStyle/>
          <a:p>
            <a:r>
              <a:rPr lang="en-GB" sz="2400" b="1"/>
              <a:t>Find conversation starters, story time ideas and  top tips to reinforce key safety messages at </a:t>
            </a:r>
            <a:r>
              <a:rPr lang="en-GB" sz="2400" b="1">
                <a:hlinkClick r:id="rId3"/>
              </a:rPr>
              <a:t>parentsafe.lgfl.net</a:t>
            </a:r>
            <a:r>
              <a:rPr lang="en-GB" sz="2400" b="1"/>
              <a:t>  </a:t>
            </a:r>
          </a:p>
        </p:txBody>
      </p:sp>
      <p:pic>
        <p:nvPicPr>
          <p:cNvPr id="4" name="Picture 3">
            <a:extLst>
              <a:ext uri="{FF2B5EF4-FFF2-40B4-BE49-F238E27FC236}">
                <a16:creationId xmlns:a16="http://schemas.microsoft.com/office/drawing/2014/main" id="{9E17472A-97C7-3F53-F937-30874D0ED542}"/>
              </a:ext>
            </a:extLst>
          </p:cNvPr>
          <p:cNvPicPr>
            <a:picLocks noChangeAspect="1"/>
          </p:cNvPicPr>
          <p:nvPr/>
        </p:nvPicPr>
        <p:blipFill rotWithShape="1">
          <a:blip r:embed="rId4"/>
          <a:srcRect t="27894" b="15225"/>
          <a:stretch/>
        </p:blipFill>
        <p:spPr>
          <a:xfrm>
            <a:off x="0" y="4249997"/>
            <a:ext cx="12192000" cy="1454118"/>
          </a:xfrm>
          <a:prstGeom prst="rect">
            <a:avLst/>
          </a:prstGeom>
        </p:spPr>
      </p:pic>
      <p:pic>
        <p:nvPicPr>
          <p:cNvPr id="8" name="Picture 7">
            <a:extLst>
              <a:ext uri="{FF2B5EF4-FFF2-40B4-BE49-F238E27FC236}">
                <a16:creationId xmlns:a16="http://schemas.microsoft.com/office/drawing/2014/main" id="{3712BDD7-5DBB-17E5-4AF5-6228AEA3C394}"/>
              </a:ext>
            </a:extLst>
          </p:cNvPr>
          <p:cNvPicPr>
            <a:picLocks noChangeAspect="1"/>
          </p:cNvPicPr>
          <p:nvPr/>
        </p:nvPicPr>
        <p:blipFill>
          <a:blip r:embed="rId5"/>
          <a:stretch>
            <a:fillRect/>
          </a:stretch>
        </p:blipFill>
        <p:spPr>
          <a:xfrm rot="847481">
            <a:off x="558781" y="3812016"/>
            <a:ext cx="2568159" cy="1998775"/>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13AC3D80-F116-BC15-9ED4-F0FC9FAE92E6}"/>
              </a:ext>
            </a:extLst>
          </p:cNvPr>
          <p:cNvPicPr>
            <a:picLocks noChangeAspect="1"/>
          </p:cNvPicPr>
          <p:nvPr/>
        </p:nvPicPr>
        <p:blipFill>
          <a:blip r:embed="rId6"/>
          <a:stretch>
            <a:fillRect/>
          </a:stretch>
        </p:blipFill>
        <p:spPr>
          <a:xfrm rot="21031084">
            <a:off x="2041579" y="1742315"/>
            <a:ext cx="2236975" cy="1750214"/>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42932158-A43B-06FF-56D1-639C717C35A6}"/>
              </a:ext>
            </a:extLst>
          </p:cNvPr>
          <p:cNvPicPr>
            <a:picLocks noChangeAspect="1"/>
          </p:cNvPicPr>
          <p:nvPr/>
        </p:nvPicPr>
        <p:blipFill>
          <a:blip r:embed="rId7"/>
          <a:stretch>
            <a:fillRect/>
          </a:stretch>
        </p:blipFill>
        <p:spPr>
          <a:xfrm rot="21309730">
            <a:off x="5233391" y="1907340"/>
            <a:ext cx="3035456" cy="2019404"/>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9B3DD00-F197-4B57-7802-E0ACB306051A}"/>
              </a:ext>
            </a:extLst>
          </p:cNvPr>
          <p:cNvPicPr>
            <a:picLocks noChangeAspect="1"/>
          </p:cNvPicPr>
          <p:nvPr/>
        </p:nvPicPr>
        <p:blipFill>
          <a:blip r:embed="rId8"/>
          <a:stretch>
            <a:fillRect/>
          </a:stretch>
        </p:blipFill>
        <p:spPr>
          <a:xfrm>
            <a:off x="9389827" y="327915"/>
            <a:ext cx="2306987" cy="274708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94CA89FE-05EC-9769-9981-8F285B3EDFEC}"/>
              </a:ext>
            </a:extLst>
          </p:cNvPr>
          <p:cNvPicPr>
            <a:picLocks noChangeAspect="1"/>
          </p:cNvPicPr>
          <p:nvPr/>
        </p:nvPicPr>
        <p:blipFill>
          <a:blip r:embed="rId9"/>
          <a:stretch>
            <a:fillRect/>
          </a:stretch>
        </p:blipFill>
        <p:spPr>
          <a:xfrm rot="699831">
            <a:off x="8758448" y="3673283"/>
            <a:ext cx="2574635" cy="154703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B62AF4D0-DB96-1AB6-3F28-F0DBB8ABE4D2}"/>
              </a:ext>
            </a:extLst>
          </p:cNvPr>
          <p:cNvPicPr>
            <a:picLocks noChangeAspect="1"/>
          </p:cNvPicPr>
          <p:nvPr/>
        </p:nvPicPr>
        <p:blipFill>
          <a:blip r:embed="rId10"/>
          <a:stretch>
            <a:fillRect/>
          </a:stretch>
        </p:blipFill>
        <p:spPr>
          <a:xfrm>
            <a:off x="0" y="16248"/>
            <a:ext cx="5543835" cy="463574"/>
          </a:xfrm>
          <a:prstGeom prst="rect">
            <a:avLst/>
          </a:prstGeom>
        </p:spPr>
      </p:pic>
    </p:spTree>
    <p:extLst>
      <p:ext uri="{BB962C8B-B14F-4D97-AF65-F5344CB8AC3E}">
        <p14:creationId xmlns:p14="http://schemas.microsoft.com/office/powerpoint/2010/main" val="673850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B8B55B-953C-C6F9-AAEE-6A2BBCEDADF7}"/>
              </a:ext>
            </a:extLst>
          </p:cNvPr>
          <p:cNvPicPr>
            <a:picLocks noChangeAspect="1"/>
          </p:cNvPicPr>
          <p:nvPr/>
        </p:nvPicPr>
        <p:blipFill>
          <a:blip r:embed="rId3"/>
          <a:stretch>
            <a:fillRect/>
          </a:stretch>
        </p:blipFill>
        <p:spPr>
          <a:xfrm>
            <a:off x="78899" y="0"/>
            <a:ext cx="9100268" cy="6858000"/>
          </a:xfrm>
          <a:prstGeom prst="rect">
            <a:avLst/>
          </a:prstGeom>
        </p:spPr>
      </p:pic>
      <p:pic>
        <p:nvPicPr>
          <p:cNvPr id="2" name="Picture 1">
            <a:extLst>
              <a:ext uri="{FF2B5EF4-FFF2-40B4-BE49-F238E27FC236}">
                <a16:creationId xmlns:a16="http://schemas.microsoft.com/office/drawing/2014/main" id="{E38F908A-EE62-B67F-2766-2E2590BEC944}"/>
              </a:ext>
            </a:extLst>
          </p:cNvPr>
          <p:cNvPicPr>
            <a:picLocks noChangeAspect="1"/>
          </p:cNvPicPr>
          <p:nvPr/>
        </p:nvPicPr>
        <p:blipFill>
          <a:blip r:embed="rId4"/>
          <a:srcRect b="5832"/>
          <a:stretch/>
        </p:blipFill>
        <p:spPr>
          <a:xfrm>
            <a:off x="7327875" y="734480"/>
            <a:ext cx="3702584" cy="48863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94188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AEC07-FE5C-8034-EFA7-38F6457B1BDE}"/>
              </a:ext>
            </a:extLst>
          </p:cNvPr>
          <p:cNvSpPr txBox="1"/>
          <p:nvPr/>
        </p:nvSpPr>
        <p:spPr>
          <a:xfrm>
            <a:off x="513238" y="463588"/>
            <a:ext cx="10409835" cy="1569660"/>
          </a:xfrm>
          <a:prstGeom prst="rect">
            <a:avLst/>
          </a:prstGeom>
          <a:noFill/>
        </p:spPr>
        <p:txBody>
          <a:bodyPr wrap="square" rtlCol="0">
            <a:spAutoFit/>
          </a:bodyPr>
          <a:lstStyle/>
          <a:p>
            <a:r>
              <a:rPr lang="en-GB" sz="3200" b="1" dirty="0"/>
              <a:t>If appropriate, report your concerns to school.  </a:t>
            </a:r>
          </a:p>
          <a:p>
            <a:r>
              <a:rPr lang="en-GB" sz="3200" b="1" dirty="0"/>
              <a:t>The class teacher is your first point of contact and we also have a Designated Safeguarding Team. </a:t>
            </a:r>
          </a:p>
        </p:txBody>
      </p:sp>
      <p:pic>
        <p:nvPicPr>
          <p:cNvPr id="5" name="Picture 4">
            <a:extLst>
              <a:ext uri="{FF2B5EF4-FFF2-40B4-BE49-F238E27FC236}">
                <a16:creationId xmlns:a16="http://schemas.microsoft.com/office/drawing/2014/main" id="{8B172F8F-0AB5-0EE3-9B54-042161BC5867}"/>
              </a:ext>
            </a:extLst>
          </p:cNvPr>
          <p:cNvPicPr>
            <a:picLocks noChangeAspect="1"/>
          </p:cNvPicPr>
          <p:nvPr/>
        </p:nvPicPr>
        <p:blipFill>
          <a:blip r:embed="rId3"/>
          <a:stretch>
            <a:fillRect/>
          </a:stretch>
        </p:blipFill>
        <p:spPr>
          <a:xfrm>
            <a:off x="2157118" y="2576350"/>
            <a:ext cx="7444518" cy="2757649"/>
          </a:xfrm>
          <a:prstGeom prst="rect">
            <a:avLst/>
          </a:prstGeom>
        </p:spPr>
      </p:pic>
    </p:spTree>
    <p:extLst>
      <p:ext uri="{BB962C8B-B14F-4D97-AF65-F5344CB8AC3E}">
        <p14:creationId xmlns:p14="http://schemas.microsoft.com/office/powerpoint/2010/main" val="1260738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40B9D-96D4-C03A-F545-0C7EDCC702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92CD46-0532-B1A6-BFB8-7C9BEF8899E5}"/>
              </a:ext>
            </a:extLst>
          </p:cNvPr>
          <p:cNvSpPr txBox="1"/>
          <p:nvPr/>
        </p:nvSpPr>
        <p:spPr>
          <a:xfrm>
            <a:off x="203230" y="0"/>
            <a:ext cx="10409835" cy="800219"/>
          </a:xfrm>
          <a:prstGeom prst="rect">
            <a:avLst/>
          </a:prstGeom>
          <a:noFill/>
        </p:spPr>
        <p:txBody>
          <a:bodyPr wrap="square" rtlCol="0">
            <a:spAutoFit/>
          </a:bodyPr>
          <a:lstStyle/>
          <a:p>
            <a:r>
              <a:rPr lang="en-GB" sz="4600" b="1" dirty="0">
                <a:solidFill>
                  <a:srgbClr val="C00000"/>
                </a:solidFill>
                <a:latin typeface="+mj-lt"/>
                <a:ea typeface="+mj-ea"/>
                <a:cs typeface="+mj-cs"/>
              </a:rPr>
              <a:t>Remember!</a:t>
            </a:r>
          </a:p>
        </p:txBody>
      </p:sp>
      <p:sp>
        <p:nvSpPr>
          <p:cNvPr id="7" name="Rectangle 6">
            <a:extLst>
              <a:ext uri="{FF2B5EF4-FFF2-40B4-BE49-F238E27FC236}">
                <a16:creationId xmlns:a16="http://schemas.microsoft.com/office/drawing/2014/main" id="{043CC9C6-6C03-3055-055B-8C66F12C871C}"/>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19457C5C-0277-5AFD-8F80-EE7DE609C836}"/>
              </a:ext>
            </a:extLst>
          </p:cNvPr>
          <p:cNvSpPr/>
          <p:nvPr/>
        </p:nvSpPr>
        <p:spPr>
          <a:xfrm>
            <a:off x="110246" y="5818698"/>
            <a:ext cx="1392877" cy="103930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1F9CC0DB-B45E-98DA-2D8E-9A97E7B1498D}"/>
              </a:ext>
            </a:extLst>
          </p:cNvPr>
          <p:cNvSpPr/>
          <p:nvPr/>
        </p:nvSpPr>
        <p:spPr>
          <a:xfrm>
            <a:off x="1828801" y="744078"/>
            <a:ext cx="8294100" cy="707626"/>
          </a:xfrm>
          <a:prstGeom prst="round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b="1" dirty="0"/>
              <a:t>Before signing up to any app/site</a:t>
            </a:r>
          </a:p>
          <a:p>
            <a:pPr algn="ctr"/>
            <a:r>
              <a:rPr lang="en-GB" sz="1800" dirty="0"/>
              <a:t>check that your child meets the minimum age requirement</a:t>
            </a:r>
            <a:endParaRPr lang="en-GB" dirty="0"/>
          </a:p>
        </p:txBody>
      </p:sp>
      <p:sp>
        <p:nvSpPr>
          <p:cNvPr id="9" name="Rectangle: Rounded Corners 8">
            <a:extLst>
              <a:ext uri="{FF2B5EF4-FFF2-40B4-BE49-F238E27FC236}">
                <a16:creationId xmlns:a16="http://schemas.microsoft.com/office/drawing/2014/main" id="{3C9C5676-18F6-DACA-87E2-E1E5B0ACA504}"/>
              </a:ext>
            </a:extLst>
          </p:cNvPr>
          <p:cNvSpPr/>
          <p:nvPr/>
        </p:nvSpPr>
        <p:spPr>
          <a:xfrm>
            <a:off x="1011233" y="1642259"/>
            <a:ext cx="9929236" cy="752110"/>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b="1" dirty="0"/>
              <a:t>Remind your child to be cautious about</a:t>
            </a:r>
            <a:r>
              <a:rPr lang="en-GB" sz="2400" dirty="0"/>
              <a:t> </a:t>
            </a:r>
            <a:r>
              <a:rPr lang="en-GB" sz="2400" b="1" dirty="0"/>
              <a:t>accepting friend requests:</a:t>
            </a:r>
            <a:endParaRPr lang="en-GB" sz="2400" dirty="0"/>
          </a:p>
          <a:p>
            <a:pPr algn="ctr"/>
            <a:r>
              <a:rPr lang="en-GB" sz="1800" dirty="0"/>
              <a:t>a real friend is someone they/you know in real life, not a ‘friend’ they met gaming or in a chat room.</a:t>
            </a:r>
            <a:endParaRPr lang="en-GB" dirty="0"/>
          </a:p>
        </p:txBody>
      </p:sp>
      <p:sp>
        <p:nvSpPr>
          <p:cNvPr id="12" name="Rectangle: Rounded Corners 11">
            <a:extLst>
              <a:ext uri="{FF2B5EF4-FFF2-40B4-BE49-F238E27FC236}">
                <a16:creationId xmlns:a16="http://schemas.microsoft.com/office/drawing/2014/main" id="{6C224ACA-8CD6-B993-8215-E9EEF1CF9AEB}"/>
              </a:ext>
            </a:extLst>
          </p:cNvPr>
          <p:cNvSpPr/>
          <p:nvPr/>
        </p:nvSpPr>
        <p:spPr>
          <a:xfrm>
            <a:off x="806684" y="2563305"/>
            <a:ext cx="10409835" cy="526274"/>
          </a:xfrm>
          <a:prstGeom prst="round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spcAft>
                <a:spcPts val="600"/>
              </a:spcAft>
            </a:pPr>
            <a:r>
              <a:rPr lang="en-GB" sz="2400" b="1" dirty="0"/>
              <a:t>Stress the importance of not sharing personal information with online ‘friends’</a:t>
            </a:r>
          </a:p>
        </p:txBody>
      </p:sp>
      <p:sp>
        <p:nvSpPr>
          <p:cNvPr id="15" name="Rectangle: Rounded Corners 14">
            <a:extLst>
              <a:ext uri="{FF2B5EF4-FFF2-40B4-BE49-F238E27FC236}">
                <a16:creationId xmlns:a16="http://schemas.microsoft.com/office/drawing/2014/main" id="{3E08D8DE-8C64-93E3-E5A8-CD5450BAF5CC}"/>
              </a:ext>
            </a:extLst>
          </p:cNvPr>
          <p:cNvSpPr/>
          <p:nvPr/>
        </p:nvSpPr>
        <p:spPr>
          <a:xfrm>
            <a:off x="3494315" y="3255140"/>
            <a:ext cx="4963072" cy="526274"/>
          </a:xfrm>
          <a:prstGeom prst="roundRect">
            <a:avLst/>
          </a:prstGeom>
          <a:solidFill>
            <a:schemeClr val="accent6">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spcAft>
                <a:spcPts val="600"/>
              </a:spcAft>
            </a:pPr>
            <a:r>
              <a:rPr lang="en-GB" sz="2400" b="1" dirty="0"/>
              <a:t>Keep</a:t>
            </a:r>
            <a:r>
              <a:rPr lang="en-GB" sz="2400" dirty="0"/>
              <a:t> </a:t>
            </a:r>
            <a:r>
              <a:rPr lang="en-GB" sz="2400" b="1" dirty="0"/>
              <a:t>passwords confidential</a:t>
            </a:r>
          </a:p>
        </p:txBody>
      </p:sp>
      <p:sp>
        <p:nvSpPr>
          <p:cNvPr id="18" name="Rectangle: Rounded Corners 17">
            <a:extLst>
              <a:ext uri="{FF2B5EF4-FFF2-40B4-BE49-F238E27FC236}">
                <a16:creationId xmlns:a16="http://schemas.microsoft.com/office/drawing/2014/main" id="{232D4CEF-A5B6-8B23-60AF-2A8C5CD85C36}"/>
              </a:ext>
            </a:extLst>
          </p:cNvPr>
          <p:cNvSpPr/>
          <p:nvPr/>
        </p:nvSpPr>
        <p:spPr>
          <a:xfrm>
            <a:off x="806684" y="3965922"/>
            <a:ext cx="10338336" cy="724394"/>
          </a:xfrm>
          <a:prstGeom prst="round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spcAft>
                <a:spcPts val="600"/>
              </a:spcAft>
            </a:pPr>
            <a:r>
              <a:rPr lang="en-GB" sz="2400" b="1" dirty="0"/>
              <a:t>Check their privacy settings </a:t>
            </a:r>
          </a:p>
          <a:p>
            <a:pPr algn="ctr">
              <a:spcAft>
                <a:spcPts val="600"/>
              </a:spcAft>
            </a:pPr>
            <a:r>
              <a:rPr lang="en-GB" sz="2000" dirty="0"/>
              <a:t>emphasise the importance of not sharing personal information with strangers</a:t>
            </a:r>
            <a:endParaRPr lang="en-GB" sz="2000" b="1" dirty="0"/>
          </a:p>
        </p:txBody>
      </p:sp>
      <p:sp>
        <p:nvSpPr>
          <p:cNvPr id="19" name="Rectangle: Rounded Corners 18">
            <a:extLst>
              <a:ext uri="{FF2B5EF4-FFF2-40B4-BE49-F238E27FC236}">
                <a16:creationId xmlns:a16="http://schemas.microsoft.com/office/drawing/2014/main" id="{60B8A0A5-6FBD-8C3B-74AC-43CAE135F840}"/>
              </a:ext>
            </a:extLst>
          </p:cNvPr>
          <p:cNvSpPr/>
          <p:nvPr/>
        </p:nvSpPr>
        <p:spPr>
          <a:xfrm>
            <a:off x="1349830" y="4892310"/>
            <a:ext cx="9252042" cy="724394"/>
          </a:xfrm>
          <a:prstGeom prst="roundRect">
            <a:avLst/>
          </a:prstGeom>
          <a:solidFill>
            <a:schemeClr val="bg1">
              <a:lumMod val="95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spcAft>
                <a:spcPts val="600"/>
              </a:spcAft>
            </a:pPr>
            <a:r>
              <a:rPr lang="en-GB" sz="2400" b="1" dirty="0"/>
              <a:t>Report any content </a:t>
            </a:r>
          </a:p>
          <a:p>
            <a:pPr algn="ctr">
              <a:spcAft>
                <a:spcPts val="600"/>
              </a:spcAft>
            </a:pPr>
            <a:r>
              <a:rPr lang="en-GB" sz="1800" dirty="0"/>
              <a:t>e.g. a post, image or harmful, misleading or damaging comment</a:t>
            </a:r>
          </a:p>
        </p:txBody>
      </p:sp>
      <p:sp>
        <p:nvSpPr>
          <p:cNvPr id="20" name="Rectangle: Rounded Corners 19">
            <a:extLst>
              <a:ext uri="{FF2B5EF4-FFF2-40B4-BE49-F238E27FC236}">
                <a16:creationId xmlns:a16="http://schemas.microsoft.com/office/drawing/2014/main" id="{B4858EF2-0D22-3CF9-F38A-CFEDD445FEAE}"/>
              </a:ext>
            </a:extLst>
          </p:cNvPr>
          <p:cNvSpPr/>
          <p:nvPr/>
        </p:nvSpPr>
        <p:spPr>
          <a:xfrm>
            <a:off x="2068288" y="5809863"/>
            <a:ext cx="7815126" cy="72439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spcAft>
                <a:spcPts val="600"/>
              </a:spcAft>
            </a:pPr>
            <a:r>
              <a:rPr lang="en-GB" sz="2400" b="1" dirty="0">
                <a:solidFill>
                  <a:srgbClr val="FF0000"/>
                </a:solidFill>
              </a:rPr>
              <a:t>Reporting doesn't guarantee immediate removal </a:t>
            </a:r>
            <a:endParaRPr lang="en-GB" sz="1800" b="1" dirty="0">
              <a:solidFill>
                <a:srgbClr val="FF0000"/>
              </a:solidFill>
            </a:endParaRPr>
          </a:p>
          <a:p>
            <a:pPr algn="ctr">
              <a:spcAft>
                <a:spcPts val="600"/>
              </a:spcAft>
            </a:pPr>
            <a:r>
              <a:rPr lang="en-GB" sz="1800" dirty="0"/>
              <a:t>platforms assess reported content based on their rules and policies</a:t>
            </a:r>
          </a:p>
        </p:txBody>
      </p:sp>
      <p:pic>
        <p:nvPicPr>
          <p:cNvPr id="16" name="Picture 15" descr="Free dialog tip advice illustration">
            <a:extLst>
              <a:ext uri="{FF2B5EF4-FFF2-40B4-BE49-F238E27FC236}">
                <a16:creationId xmlns:a16="http://schemas.microsoft.com/office/drawing/2014/main" id="{DBDF805B-178B-637D-C164-7038D5F154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78" r="10549" b="-2"/>
          <a:stretch/>
        </p:blipFill>
        <p:spPr bwMode="auto">
          <a:xfrm>
            <a:off x="10432902" y="117179"/>
            <a:ext cx="1495734" cy="1278384"/>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614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A6016EB-C232-DD09-F6A6-7D4DA6594FC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3053529C-8E40-C3E1-7112-8F54707FDC00}"/>
              </a:ext>
            </a:extLst>
          </p:cNvPr>
          <p:cNvSpPr>
            <a:spLocks noGrp="1"/>
          </p:cNvSpPr>
          <p:nvPr>
            <p:ph type="title"/>
          </p:nvPr>
        </p:nvSpPr>
        <p:spPr>
          <a:xfrm>
            <a:off x="539591" y="228849"/>
            <a:ext cx="6483313" cy="1820688"/>
          </a:xfrm>
        </p:spPr>
        <p:txBody>
          <a:bodyPr vert="horz" lIns="91440" tIns="45720" rIns="91440" bIns="45720" rtlCol="0" anchor="b">
            <a:normAutofit/>
          </a:bodyPr>
          <a:lstStyle/>
          <a:p>
            <a:r>
              <a:rPr lang="en-US" sz="4200" b="1" dirty="0"/>
              <a:t>YOU don’t need to be an </a:t>
            </a:r>
            <a:r>
              <a:rPr lang="en-US" sz="4200" b="1" dirty="0">
                <a:solidFill>
                  <a:srgbClr val="FF0000"/>
                </a:solidFill>
              </a:rPr>
              <a:t>EXPERT </a:t>
            </a:r>
            <a:r>
              <a:rPr lang="en-US" sz="4200" b="1" dirty="0"/>
              <a:t>… be a </a:t>
            </a:r>
            <a:r>
              <a:rPr lang="en-US" sz="4200" b="1" dirty="0">
                <a:solidFill>
                  <a:srgbClr val="FF0000"/>
                </a:solidFill>
              </a:rPr>
              <a:t>PARENT</a:t>
            </a:r>
            <a:br>
              <a:rPr lang="en-US" sz="4200" b="1" dirty="0"/>
            </a:br>
            <a:endParaRPr lang="en-US" sz="4200" dirty="0"/>
          </a:p>
        </p:txBody>
      </p:sp>
      <p:sp>
        <p:nvSpPr>
          <p:cNvPr id="2" name="Content Placeholder 1">
            <a:extLst>
              <a:ext uri="{FF2B5EF4-FFF2-40B4-BE49-F238E27FC236}">
                <a16:creationId xmlns:a16="http://schemas.microsoft.com/office/drawing/2014/main" id="{60918C3E-D360-8E16-D445-F7CB84C85691}"/>
              </a:ext>
            </a:extLst>
          </p:cNvPr>
          <p:cNvSpPr>
            <a:spLocks noGrp="1"/>
          </p:cNvSpPr>
          <p:nvPr>
            <p:ph idx="1"/>
          </p:nvPr>
        </p:nvSpPr>
        <p:spPr>
          <a:xfrm>
            <a:off x="8157" y="1632985"/>
            <a:ext cx="7104846" cy="3988643"/>
          </a:xfrm>
        </p:spPr>
        <p:txBody>
          <a:bodyPr vert="horz" lIns="91440" tIns="45720" rIns="91440" bIns="45720" rtlCol="0">
            <a:normAutofit/>
          </a:bodyPr>
          <a:lstStyle/>
          <a:p>
            <a:pPr marL="285750"/>
            <a:r>
              <a:rPr lang="en-US" sz="1700" b="1" dirty="0">
                <a:solidFill>
                  <a:schemeClr val="tx1"/>
                </a:solidFill>
              </a:rPr>
              <a:t>It’s your choice </a:t>
            </a:r>
            <a:r>
              <a:rPr lang="en-US" sz="1700" dirty="0">
                <a:solidFill>
                  <a:schemeClr val="tx1"/>
                </a:solidFill>
              </a:rPr>
              <a:t>– </a:t>
            </a:r>
            <a:r>
              <a:rPr lang="en-GB" sz="1700" dirty="0">
                <a:solidFill>
                  <a:srgbClr val="FF0000"/>
                </a:solidFill>
              </a:rPr>
              <a:t>don’t let others dictate when the right time is </a:t>
            </a:r>
            <a:r>
              <a:rPr lang="en-GB" sz="1700" dirty="0">
                <a:solidFill>
                  <a:schemeClr val="tx1"/>
                </a:solidFill>
              </a:rPr>
              <a:t>to use tech. </a:t>
            </a:r>
          </a:p>
          <a:p>
            <a:pPr marL="285750"/>
            <a:r>
              <a:rPr lang="en-US" sz="1700" b="1" dirty="0">
                <a:solidFill>
                  <a:schemeClr val="tx1"/>
                </a:solidFill>
              </a:rPr>
              <a:t>Stay involved </a:t>
            </a:r>
            <a:r>
              <a:rPr lang="en-US" sz="1700" dirty="0">
                <a:solidFill>
                  <a:schemeClr val="tx1"/>
                </a:solidFill>
              </a:rPr>
              <a:t>– make </a:t>
            </a:r>
            <a:r>
              <a:rPr lang="en-US" sz="1700" dirty="0">
                <a:solidFill>
                  <a:srgbClr val="FF0000"/>
                </a:solidFill>
              </a:rPr>
              <a:t>time to</a:t>
            </a:r>
            <a:r>
              <a:rPr lang="en-US" sz="1700" dirty="0">
                <a:solidFill>
                  <a:schemeClr val="tx1"/>
                </a:solidFill>
              </a:rPr>
              <a:t> </a:t>
            </a:r>
            <a:r>
              <a:rPr lang="en-US" sz="1700" dirty="0">
                <a:solidFill>
                  <a:srgbClr val="FF0000"/>
                </a:solidFill>
              </a:rPr>
              <a:t>communicate</a:t>
            </a:r>
            <a:r>
              <a:rPr lang="en-US" sz="1700" dirty="0">
                <a:solidFill>
                  <a:schemeClr val="tx1"/>
                </a:solidFill>
              </a:rPr>
              <a:t>, talk about what they are doing. What do they enjoy? What makes them laugh? </a:t>
            </a:r>
          </a:p>
          <a:p>
            <a:pPr marL="285750"/>
            <a:r>
              <a:rPr lang="en-US" sz="1700" b="1" dirty="0">
                <a:solidFill>
                  <a:schemeClr val="tx1"/>
                </a:solidFill>
              </a:rPr>
              <a:t>Don’t quiz them </a:t>
            </a:r>
            <a:r>
              <a:rPr lang="en-US" sz="1700" dirty="0">
                <a:solidFill>
                  <a:schemeClr val="tx1"/>
                </a:solidFill>
              </a:rPr>
              <a:t>– have </a:t>
            </a:r>
            <a:r>
              <a:rPr lang="en-US" sz="1700" b="0" i="0" dirty="0">
                <a:solidFill>
                  <a:schemeClr val="tx1"/>
                </a:solidFill>
                <a:effectLst/>
                <a:highlight>
                  <a:srgbClr val="FFFFFF"/>
                </a:highlight>
              </a:rPr>
              <a:t>regular </a:t>
            </a:r>
            <a:r>
              <a:rPr lang="en-US" sz="1700" b="0" i="0" dirty="0">
                <a:solidFill>
                  <a:srgbClr val="FF0000"/>
                </a:solidFill>
                <a:effectLst/>
                <a:highlight>
                  <a:srgbClr val="FFFFFF"/>
                </a:highlight>
              </a:rPr>
              <a:t>conversations</a:t>
            </a:r>
            <a:r>
              <a:rPr lang="en-US" sz="1700" b="0" i="0" dirty="0">
                <a:solidFill>
                  <a:schemeClr val="tx1"/>
                </a:solidFill>
                <a:effectLst/>
                <a:highlight>
                  <a:srgbClr val="FFFFFF"/>
                </a:highlight>
              </a:rPr>
              <a:t>. What's their </a:t>
            </a:r>
            <a:r>
              <a:rPr lang="en-US" sz="1700" b="0" i="0" dirty="0" err="1">
                <a:solidFill>
                  <a:schemeClr val="tx1"/>
                </a:solidFill>
                <a:effectLst/>
                <a:highlight>
                  <a:srgbClr val="FFFFFF"/>
                </a:highlight>
              </a:rPr>
              <a:t>favourite</a:t>
            </a:r>
            <a:r>
              <a:rPr lang="en-US" sz="1700" b="0" i="0" dirty="0">
                <a:solidFill>
                  <a:schemeClr val="tx1"/>
                </a:solidFill>
                <a:effectLst/>
                <a:highlight>
                  <a:srgbClr val="FFFFFF"/>
                </a:highlight>
              </a:rPr>
              <a:t> app? What is the best site to learn new things from?</a:t>
            </a:r>
            <a:endParaRPr lang="en-US" sz="1700" dirty="0">
              <a:solidFill>
                <a:schemeClr val="tx1"/>
              </a:solidFill>
            </a:endParaRPr>
          </a:p>
          <a:p>
            <a:pPr marL="285750"/>
            <a:r>
              <a:rPr lang="en-US" sz="1700" b="1" dirty="0">
                <a:solidFill>
                  <a:schemeClr val="tx1"/>
                </a:solidFill>
                <a:highlight>
                  <a:srgbClr val="FFFFFF"/>
                </a:highlight>
              </a:rPr>
              <a:t>Join in </a:t>
            </a:r>
            <a:r>
              <a:rPr lang="en-US" sz="1700" dirty="0">
                <a:solidFill>
                  <a:schemeClr val="tx1"/>
                </a:solidFill>
                <a:highlight>
                  <a:srgbClr val="FFFFFF"/>
                </a:highlight>
              </a:rPr>
              <a:t>– </a:t>
            </a:r>
            <a:r>
              <a:rPr lang="en-US" sz="1700" dirty="0">
                <a:solidFill>
                  <a:srgbClr val="FF0000"/>
                </a:solidFill>
                <a:highlight>
                  <a:srgbClr val="FFFFFF"/>
                </a:highlight>
              </a:rPr>
              <a:t>w</a:t>
            </a:r>
            <a:r>
              <a:rPr lang="en-US" sz="1700" b="0" i="0" dirty="0">
                <a:solidFill>
                  <a:srgbClr val="FF0000"/>
                </a:solidFill>
                <a:effectLst/>
                <a:highlight>
                  <a:srgbClr val="FFFFFF"/>
                </a:highlight>
              </a:rPr>
              <a:t>atch them </a:t>
            </a:r>
            <a:r>
              <a:rPr lang="en-US" sz="1700" b="0" i="0" dirty="0">
                <a:solidFill>
                  <a:schemeClr val="tx1"/>
                </a:solidFill>
                <a:effectLst/>
                <a:highlight>
                  <a:srgbClr val="FFFFFF"/>
                </a:highlight>
              </a:rPr>
              <a:t>play a game and join in</a:t>
            </a:r>
            <a:r>
              <a:rPr lang="en-US" sz="1700" dirty="0">
                <a:solidFill>
                  <a:schemeClr val="tx1"/>
                </a:solidFill>
                <a:highlight>
                  <a:srgbClr val="FFFFFF"/>
                </a:highlight>
              </a:rPr>
              <a:t>. W</a:t>
            </a:r>
            <a:r>
              <a:rPr lang="en-US" sz="1700" b="0" i="0" dirty="0">
                <a:solidFill>
                  <a:schemeClr val="tx1"/>
                </a:solidFill>
                <a:effectLst/>
                <a:highlight>
                  <a:srgbClr val="FFFFFF"/>
                </a:highlight>
              </a:rPr>
              <a:t>ho are they playing with? </a:t>
            </a:r>
            <a:r>
              <a:rPr lang="en-US" sz="1700" dirty="0">
                <a:solidFill>
                  <a:schemeClr val="tx1"/>
                </a:solidFill>
                <a:highlight>
                  <a:srgbClr val="FFFFFF"/>
                </a:highlight>
              </a:rPr>
              <a:t>Do they know the other players?</a:t>
            </a:r>
            <a:endParaRPr lang="en-US" sz="1700" b="0" i="0" dirty="0">
              <a:solidFill>
                <a:schemeClr val="tx1"/>
              </a:solidFill>
              <a:effectLst/>
              <a:highlight>
                <a:srgbClr val="FFFFFF"/>
              </a:highlight>
            </a:endParaRPr>
          </a:p>
          <a:p>
            <a:pPr marL="285750"/>
            <a:r>
              <a:rPr lang="en-US" sz="1700" b="1" dirty="0">
                <a:solidFill>
                  <a:schemeClr val="tx1"/>
                </a:solidFill>
                <a:highlight>
                  <a:srgbClr val="FFFFFF"/>
                </a:highlight>
              </a:rPr>
              <a:t>‘Show me how…’ </a:t>
            </a:r>
            <a:r>
              <a:rPr lang="en-US" sz="1700" dirty="0">
                <a:solidFill>
                  <a:schemeClr val="tx1"/>
                </a:solidFill>
                <a:highlight>
                  <a:srgbClr val="FFFFFF"/>
                </a:highlight>
              </a:rPr>
              <a:t>– </a:t>
            </a:r>
            <a:r>
              <a:rPr lang="en-US" sz="1700" dirty="0">
                <a:solidFill>
                  <a:srgbClr val="FF0000"/>
                </a:solidFill>
                <a:highlight>
                  <a:srgbClr val="FFFFFF"/>
                </a:highlight>
              </a:rPr>
              <a:t>ask their advice </a:t>
            </a:r>
            <a:r>
              <a:rPr lang="en-US" sz="1700" dirty="0">
                <a:solidFill>
                  <a:schemeClr val="tx1"/>
                </a:solidFill>
                <a:highlight>
                  <a:srgbClr val="FFFFFF"/>
                </a:highlight>
              </a:rPr>
              <a:t>to help you with your privacy settings, who you should add as a friend, are there any risks?</a:t>
            </a:r>
          </a:p>
          <a:p>
            <a:pPr marL="285750"/>
            <a:r>
              <a:rPr lang="en-US" sz="1700" b="1" dirty="0">
                <a:solidFill>
                  <a:schemeClr val="tx1"/>
                </a:solidFill>
                <a:highlight>
                  <a:srgbClr val="FFFFFF"/>
                </a:highlight>
              </a:rPr>
              <a:t>Lead by example </a:t>
            </a:r>
            <a:r>
              <a:rPr lang="en-US" sz="1700" dirty="0">
                <a:solidFill>
                  <a:schemeClr val="tx1"/>
                </a:solidFill>
                <a:highlight>
                  <a:srgbClr val="FFFFFF"/>
                </a:highlight>
              </a:rPr>
              <a:t>– c</a:t>
            </a:r>
            <a:r>
              <a:rPr lang="en-US" sz="1700" b="0" i="0" dirty="0">
                <a:solidFill>
                  <a:schemeClr val="tx1"/>
                </a:solidFill>
                <a:effectLst/>
                <a:highlight>
                  <a:srgbClr val="FFFFFF"/>
                </a:highlight>
              </a:rPr>
              <a:t>hildren learn as much from watching as they do from being told not to do something, so </a:t>
            </a:r>
            <a:r>
              <a:rPr lang="en-US" sz="1700" b="0" i="0" dirty="0">
                <a:solidFill>
                  <a:srgbClr val="FF0000"/>
                </a:solidFill>
                <a:effectLst/>
                <a:highlight>
                  <a:srgbClr val="FFFFFF"/>
                </a:highlight>
              </a:rPr>
              <a:t>model</a:t>
            </a:r>
            <a:r>
              <a:rPr lang="en-US" sz="1700" b="0" i="0" dirty="0">
                <a:solidFill>
                  <a:schemeClr val="tx1"/>
                </a:solidFill>
                <a:effectLst/>
                <a:highlight>
                  <a:srgbClr val="FFFFFF"/>
                </a:highlight>
              </a:rPr>
              <a:t> good behaviour</a:t>
            </a:r>
          </a:p>
          <a:p>
            <a:pPr marL="285750"/>
            <a:r>
              <a:rPr lang="en-GB" sz="1700" b="1" dirty="0">
                <a:solidFill>
                  <a:schemeClr val="tx1"/>
                </a:solidFill>
                <a:highlight>
                  <a:srgbClr val="FFFFFF"/>
                </a:highlight>
              </a:rPr>
              <a:t>Reassure them</a:t>
            </a:r>
            <a:r>
              <a:rPr lang="en-GB" sz="1700" dirty="0">
                <a:solidFill>
                  <a:schemeClr val="tx1"/>
                </a:solidFill>
                <a:highlight>
                  <a:srgbClr val="FFFFFF"/>
                </a:highlight>
              </a:rPr>
              <a:t> – tell them that they </a:t>
            </a:r>
            <a:r>
              <a:rPr lang="en-GB" sz="1700" dirty="0">
                <a:solidFill>
                  <a:srgbClr val="FF0000"/>
                </a:solidFill>
                <a:highlight>
                  <a:srgbClr val="FFFFFF"/>
                </a:highlight>
              </a:rPr>
              <a:t>won't get in trouble </a:t>
            </a:r>
            <a:r>
              <a:rPr lang="en-GB" sz="1700" dirty="0">
                <a:solidFill>
                  <a:schemeClr val="tx1"/>
                </a:solidFill>
                <a:highlight>
                  <a:srgbClr val="FFFFFF"/>
                </a:highlight>
              </a:rPr>
              <a:t>and that you are always there </a:t>
            </a:r>
            <a:r>
              <a:rPr lang="en-GB" sz="1700" dirty="0">
                <a:solidFill>
                  <a:srgbClr val="FF0000"/>
                </a:solidFill>
                <a:highlight>
                  <a:srgbClr val="FFFFFF"/>
                </a:highlight>
              </a:rPr>
              <a:t>to help</a:t>
            </a:r>
            <a:endParaRPr lang="en-US" sz="1700" dirty="0">
              <a:solidFill>
                <a:schemeClr val="tx1"/>
              </a:solidFill>
              <a:highlight>
                <a:srgbClr val="FFFFFF"/>
              </a:highlight>
            </a:endParaRPr>
          </a:p>
          <a:p>
            <a:endParaRPr lang="en-US" sz="1200" dirty="0">
              <a:solidFill>
                <a:schemeClr val="tx1"/>
              </a:solidFill>
            </a:endParaRPr>
          </a:p>
        </p:txBody>
      </p:sp>
      <p:pic>
        <p:nvPicPr>
          <p:cNvPr id="4" name="Picture 2" descr="Internet safety for children | Keep your child safe online - CBeebies - BBC">
            <a:extLst>
              <a:ext uri="{FF2B5EF4-FFF2-40B4-BE49-F238E27FC236}">
                <a16:creationId xmlns:a16="http://schemas.microsoft.com/office/drawing/2014/main" id="{B022BCD0-FBB8-A28D-C0BE-E948A1C378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465" r="16728"/>
          <a:stretch/>
        </p:blipFill>
        <p:spPr bwMode="auto">
          <a:xfrm>
            <a:off x="7022904" y="10"/>
            <a:ext cx="5160939"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326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3872416-A987-A534-8CE6-1660CF67B16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5EC7652-7226-91B8-7E0B-5CB09B15F2A4}"/>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D2A8155-19D0-4BC2-BC4F-D621DDC8DB41}"/>
              </a:ext>
            </a:extLst>
          </p:cNvPr>
          <p:cNvSpPr txBox="1"/>
          <p:nvPr/>
        </p:nvSpPr>
        <p:spPr>
          <a:xfrm>
            <a:off x="457200" y="669938"/>
            <a:ext cx="12028414" cy="5196166"/>
          </a:xfrm>
          <a:prstGeom prst="rect">
            <a:avLst/>
          </a:prstGeom>
          <a:noFill/>
        </p:spPr>
        <p:txBody>
          <a:bodyPr wrap="square" rtlCol="0">
            <a:spAutoFit/>
          </a:bodyPr>
          <a:lstStyle/>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ASK</a:t>
            </a:r>
            <a:r>
              <a:rPr lang="en-GB" sz="2400" b="1" i="0" dirty="0">
                <a:solidFill>
                  <a:srgbClr val="253045"/>
                </a:solidFill>
                <a:effectLst/>
                <a:highlight>
                  <a:srgbClr val="FFFFFF"/>
                </a:highlight>
                <a:latin typeface="inherit"/>
              </a:rPr>
              <a:t> </a:t>
            </a:r>
            <a:r>
              <a:rPr lang="en-GB" sz="2400" b="0" i="0" dirty="0">
                <a:effectLst/>
                <a:highlight>
                  <a:srgbClr val="FFFFFF"/>
                </a:highlight>
                <a:latin typeface="inherit"/>
              </a:rPr>
              <a:t>what type of games your child enjoys – are they </a:t>
            </a:r>
            <a:r>
              <a:rPr lang="en-GB" sz="2400" b="1" i="0" dirty="0">
                <a:effectLst/>
                <a:highlight>
                  <a:srgbClr val="FFFFFF"/>
                </a:highlight>
                <a:latin typeface="inherit"/>
              </a:rPr>
              <a:t>age-appropriate</a:t>
            </a:r>
            <a:r>
              <a:rPr lang="en-GB" sz="2400" b="0" i="0" dirty="0">
                <a:effectLst/>
                <a:highlight>
                  <a:srgbClr val="FFFFFF"/>
                </a:highlight>
                <a:latin typeface="inherit"/>
              </a:rPr>
              <a:t>?</a:t>
            </a:r>
            <a:endParaRPr lang="en-GB" sz="2400" dirty="0">
              <a:highlight>
                <a:srgbClr val="FFFFFF"/>
              </a:highlight>
              <a:latin typeface="inherit"/>
            </a:endParaRP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PLAY</a:t>
            </a:r>
            <a:r>
              <a:rPr lang="en-GB" sz="2400" b="1" i="0" dirty="0">
                <a:effectLst/>
                <a:highlight>
                  <a:srgbClr val="FFFFFF"/>
                </a:highlight>
                <a:latin typeface="inherit"/>
              </a:rPr>
              <a:t> </a:t>
            </a:r>
            <a:r>
              <a:rPr lang="en-GB" sz="2400" i="0" dirty="0">
                <a:effectLst/>
                <a:highlight>
                  <a:srgbClr val="FFFFFF"/>
                </a:highlight>
                <a:latin typeface="inherit"/>
              </a:rPr>
              <a:t>games together - </a:t>
            </a:r>
            <a:r>
              <a:rPr lang="en-GB" sz="2400" b="0" i="0" dirty="0">
                <a:effectLst/>
                <a:highlight>
                  <a:srgbClr val="FFFFFF"/>
                </a:highlight>
                <a:latin typeface="inherit"/>
              </a:rPr>
              <a:t>keep the tech in </a:t>
            </a:r>
            <a:r>
              <a:rPr lang="en-GB" sz="2400" b="1" i="0" dirty="0">
                <a:effectLst/>
                <a:highlight>
                  <a:srgbClr val="FFFFFF"/>
                </a:highlight>
                <a:latin typeface="inherit"/>
              </a:rPr>
              <a:t>shared spaces </a:t>
            </a:r>
            <a:r>
              <a:rPr lang="en-GB" sz="2400" b="0" i="0" dirty="0">
                <a:effectLst/>
                <a:highlight>
                  <a:srgbClr val="FFFFFF"/>
                </a:highlight>
                <a:latin typeface="inherit"/>
              </a:rPr>
              <a:t>rather than bedrooms</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TALK</a:t>
            </a:r>
            <a:r>
              <a:rPr lang="en-GB" sz="2400" b="1" i="0" dirty="0">
                <a:effectLst/>
                <a:highlight>
                  <a:srgbClr val="FFFFFF"/>
                </a:highlight>
                <a:latin typeface="inherit"/>
              </a:rPr>
              <a:t> </a:t>
            </a:r>
            <a:r>
              <a:rPr lang="en-GB" sz="2400" b="0" i="0" dirty="0">
                <a:effectLst/>
                <a:highlight>
                  <a:srgbClr val="FFFFFF"/>
                </a:highlight>
                <a:latin typeface="inherit"/>
              </a:rPr>
              <a:t>about </a:t>
            </a:r>
            <a:r>
              <a:rPr lang="en-GB" sz="2400" b="1" i="0" dirty="0">
                <a:effectLst/>
                <a:highlight>
                  <a:srgbClr val="FFFFFF"/>
                </a:highlight>
                <a:latin typeface="inherit"/>
              </a:rPr>
              <a:t>who they are playing </a:t>
            </a:r>
            <a:r>
              <a:rPr lang="en-GB" sz="2400" b="0" i="0" dirty="0">
                <a:effectLst/>
                <a:highlight>
                  <a:srgbClr val="FFFFFF"/>
                </a:highlight>
                <a:latin typeface="inherit"/>
              </a:rPr>
              <a:t>with </a:t>
            </a:r>
            <a:r>
              <a:rPr lang="en-GB" sz="2400" dirty="0">
                <a:highlight>
                  <a:srgbClr val="FFFFFF"/>
                </a:highlight>
                <a:latin typeface="inherit"/>
              </a:rPr>
              <a:t>- </a:t>
            </a:r>
            <a:r>
              <a:rPr lang="en-GB" sz="2400" b="0" i="0" dirty="0">
                <a:effectLst/>
                <a:highlight>
                  <a:srgbClr val="FFFFFF"/>
                </a:highlight>
                <a:latin typeface="inherit"/>
              </a:rPr>
              <a:t>what </a:t>
            </a:r>
            <a:r>
              <a:rPr lang="en-GB" sz="2400" b="1" i="0" dirty="0">
                <a:effectLst/>
                <a:highlight>
                  <a:srgbClr val="FFFFFF"/>
                </a:highlight>
                <a:latin typeface="inherit"/>
              </a:rPr>
              <a:t>information</a:t>
            </a:r>
            <a:r>
              <a:rPr lang="en-GB" sz="2400" b="0" i="0" dirty="0">
                <a:effectLst/>
                <a:highlight>
                  <a:srgbClr val="FFFFFF"/>
                </a:highlight>
                <a:latin typeface="inherit"/>
              </a:rPr>
              <a:t> are they sharing?</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EXPLAIN</a:t>
            </a:r>
            <a:r>
              <a:rPr lang="en-GB" sz="2400" b="0" i="0" dirty="0">
                <a:effectLst/>
                <a:highlight>
                  <a:srgbClr val="FFFFFF"/>
                </a:highlight>
                <a:latin typeface="inherit"/>
              </a:rPr>
              <a:t> what is/isn’t </a:t>
            </a:r>
            <a:r>
              <a:rPr lang="en-GB" sz="2400" b="1" i="0" dirty="0">
                <a:effectLst/>
                <a:highlight>
                  <a:srgbClr val="FFFFFF"/>
                </a:highlight>
                <a:latin typeface="inherit"/>
              </a:rPr>
              <a:t>appropriate to share</a:t>
            </a:r>
            <a:r>
              <a:rPr lang="en-GB" sz="2400" b="0" i="0" dirty="0">
                <a:effectLst/>
                <a:highlight>
                  <a:srgbClr val="FFFFFF"/>
                </a:highlight>
                <a:latin typeface="inherit"/>
              </a:rPr>
              <a:t>, e.g. personal details to identify them/location</a:t>
            </a:r>
          </a:p>
          <a:p>
            <a:pPr marL="342900" indent="-342900" algn="l" fontAlgn="base">
              <a:lnSpc>
                <a:spcPct val="150000"/>
              </a:lnSpc>
              <a:buFont typeface="Arial" panose="020B0604020202020204" pitchFamily="34" charset="0"/>
              <a:buChar char="•"/>
            </a:pPr>
            <a:r>
              <a:rPr lang="en-GB" sz="2800" b="1" u="sng" dirty="0">
                <a:solidFill>
                  <a:srgbClr val="00B0F0"/>
                </a:solidFill>
                <a:highlight>
                  <a:srgbClr val="FFFFFF"/>
                </a:highlight>
                <a:latin typeface="inherit"/>
              </a:rPr>
              <a:t>AGREE</a:t>
            </a:r>
            <a:r>
              <a:rPr lang="en-GB" sz="2400" b="0" i="0" dirty="0">
                <a:effectLst/>
                <a:highlight>
                  <a:srgbClr val="FFFFFF"/>
                </a:highlight>
                <a:latin typeface="inherit"/>
              </a:rPr>
              <a:t> how they will spend their </a:t>
            </a:r>
            <a:r>
              <a:rPr lang="en-GB" sz="2400" b="1" i="0" dirty="0">
                <a:effectLst/>
                <a:highlight>
                  <a:srgbClr val="FFFFFF"/>
                </a:highlight>
                <a:latin typeface="inherit"/>
              </a:rPr>
              <a:t>money</a:t>
            </a:r>
            <a:r>
              <a:rPr lang="en-GB" sz="2400" b="0" i="0" dirty="0">
                <a:effectLst/>
                <a:highlight>
                  <a:srgbClr val="FFFFFF"/>
                </a:highlight>
                <a:latin typeface="inherit"/>
              </a:rPr>
              <a:t> online</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DISCUSS</a:t>
            </a:r>
            <a:r>
              <a:rPr lang="en-GB" sz="2400" b="0" i="0" dirty="0">
                <a:effectLst/>
                <a:highlight>
                  <a:srgbClr val="FFFFFF"/>
                </a:highlight>
                <a:latin typeface="inherit"/>
              </a:rPr>
              <a:t> what they would do if they were </a:t>
            </a:r>
            <a:r>
              <a:rPr lang="en-GB" sz="2400" b="1" i="0" dirty="0">
                <a:effectLst/>
                <a:highlight>
                  <a:srgbClr val="FFFFFF"/>
                </a:highlight>
                <a:latin typeface="inherit"/>
              </a:rPr>
              <a:t>bullied</a:t>
            </a:r>
            <a:r>
              <a:rPr lang="en-GB" sz="2400" b="0" i="0" dirty="0">
                <a:effectLst/>
                <a:highlight>
                  <a:srgbClr val="FFFFFF"/>
                </a:highlight>
                <a:latin typeface="inherit"/>
              </a:rPr>
              <a:t> online, and what steps to take </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DECIDE</a:t>
            </a:r>
            <a:r>
              <a:rPr lang="en-GB" sz="2400" b="0" i="0" dirty="0">
                <a:effectLst/>
                <a:highlight>
                  <a:srgbClr val="FFFFFF"/>
                </a:highlight>
                <a:latin typeface="inherit"/>
              </a:rPr>
              <a:t> </a:t>
            </a:r>
            <a:r>
              <a:rPr lang="en-GB" sz="2400" b="1" i="0" dirty="0">
                <a:effectLst/>
                <a:highlight>
                  <a:srgbClr val="FFFFFF"/>
                </a:highlight>
                <a:latin typeface="inherit"/>
              </a:rPr>
              <a:t>how long is appropriate </a:t>
            </a:r>
            <a:r>
              <a:rPr lang="en-GB" sz="2400" b="0" i="0" dirty="0">
                <a:effectLst/>
                <a:highlight>
                  <a:srgbClr val="FFFFFF"/>
                </a:highlight>
                <a:latin typeface="inherit"/>
              </a:rPr>
              <a:t>to play in one session - how many sessions a day</a:t>
            </a:r>
          </a:p>
          <a:p>
            <a:pPr marL="342900" indent="-342900" algn="l" fontAlgn="base">
              <a:lnSpc>
                <a:spcPct val="150000"/>
              </a:lnSpc>
              <a:buFont typeface="Arial" panose="020B0604020202020204" pitchFamily="34" charset="0"/>
              <a:buChar char="•"/>
            </a:pPr>
            <a:r>
              <a:rPr lang="en-GB" sz="2800" b="1" u="sng" dirty="0">
                <a:solidFill>
                  <a:srgbClr val="00B0F0"/>
                </a:solidFill>
                <a:highlight>
                  <a:srgbClr val="FFFFFF"/>
                </a:highlight>
                <a:latin typeface="inherit"/>
              </a:rPr>
              <a:t>SETUP</a:t>
            </a:r>
            <a:r>
              <a:rPr lang="en-GB" sz="2400" b="0" i="0" dirty="0">
                <a:effectLst/>
                <a:highlight>
                  <a:srgbClr val="FFFFFF"/>
                </a:highlight>
                <a:latin typeface="inherit"/>
              </a:rPr>
              <a:t> these restrictions in </a:t>
            </a:r>
            <a:r>
              <a:rPr lang="en-GB" sz="2400" b="1" i="0" dirty="0">
                <a:effectLst/>
                <a:highlight>
                  <a:srgbClr val="FFFFFF"/>
                </a:highlight>
                <a:latin typeface="inherit"/>
              </a:rPr>
              <a:t>parental settings </a:t>
            </a:r>
            <a:r>
              <a:rPr lang="en-GB" sz="2400" b="0" i="0" dirty="0">
                <a:effectLst/>
                <a:highlight>
                  <a:srgbClr val="FFFFFF"/>
                </a:highlight>
                <a:latin typeface="inherit"/>
              </a:rPr>
              <a:t>with your child</a:t>
            </a:r>
          </a:p>
        </p:txBody>
      </p:sp>
      <p:sp>
        <p:nvSpPr>
          <p:cNvPr id="12" name="TextBox 11">
            <a:extLst>
              <a:ext uri="{FF2B5EF4-FFF2-40B4-BE49-F238E27FC236}">
                <a16:creationId xmlns:a16="http://schemas.microsoft.com/office/drawing/2014/main" id="{37CF9CC3-700C-42AA-A736-CF685CD1DE66}"/>
              </a:ext>
            </a:extLst>
          </p:cNvPr>
          <p:cNvSpPr txBox="1"/>
          <p:nvPr/>
        </p:nvSpPr>
        <p:spPr>
          <a:xfrm>
            <a:off x="3116056" y="5950739"/>
            <a:ext cx="9075944" cy="461665"/>
          </a:xfrm>
          <a:prstGeom prst="rect">
            <a:avLst/>
          </a:prstGeom>
          <a:noFill/>
        </p:spPr>
        <p:txBody>
          <a:bodyPr wrap="square">
            <a:spAutoFit/>
          </a:bodyPr>
          <a:lstStyle/>
          <a:p>
            <a:r>
              <a:rPr lang="en-GB" sz="2400"/>
              <a:t> Visit </a:t>
            </a:r>
            <a:r>
              <a:rPr lang="en-GB" sz="2400">
                <a:hlinkClick r:id="rId3"/>
              </a:rPr>
              <a:t>gaming.lgfl.net </a:t>
            </a:r>
            <a:r>
              <a:rPr lang="en-GB" sz="2400"/>
              <a:t>for advice and activities to keep them safe</a:t>
            </a:r>
          </a:p>
        </p:txBody>
      </p:sp>
      <p:sp>
        <p:nvSpPr>
          <p:cNvPr id="2" name="TextBox 1">
            <a:extLst>
              <a:ext uri="{FF2B5EF4-FFF2-40B4-BE49-F238E27FC236}">
                <a16:creationId xmlns:a16="http://schemas.microsoft.com/office/drawing/2014/main" id="{DBFD701A-C6CE-F333-5CDD-EB334ECCAFA9}"/>
              </a:ext>
            </a:extLst>
          </p:cNvPr>
          <p:cNvSpPr txBox="1"/>
          <p:nvPr/>
        </p:nvSpPr>
        <p:spPr>
          <a:xfrm>
            <a:off x="284883" y="200397"/>
            <a:ext cx="5115828" cy="523220"/>
          </a:xfrm>
          <a:prstGeom prst="rect">
            <a:avLst/>
          </a:prstGeom>
          <a:noFill/>
        </p:spPr>
        <p:txBody>
          <a:bodyPr wrap="square" rtlCol="0">
            <a:spAutoFit/>
          </a:bodyPr>
          <a:lstStyle/>
          <a:p>
            <a:r>
              <a:rPr lang="en-GB" sz="2800" b="1" dirty="0"/>
              <a:t>How </a:t>
            </a:r>
            <a:r>
              <a:rPr lang="en-GB" sz="2800" dirty="0"/>
              <a:t>can</a:t>
            </a:r>
            <a:r>
              <a:rPr lang="en-GB" sz="2800" b="1" dirty="0"/>
              <a:t> </a:t>
            </a:r>
            <a:r>
              <a:rPr lang="en-GB" sz="2800" b="1" dirty="0">
                <a:solidFill>
                  <a:srgbClr val="FF0000"/>
                </a:solidFill>
              </a:rPr>
              <a:t>YOU GET INVOLVED</a:t>
            </a:r>
            <a:r>
              <a:rPr lang="en-GB" sz="2800" b="1" dirty="0"/>
              <a:t>? </a:t>
            </a:r>
            <a:endParaRPr lang="en-GB" sz="2800" dirty="0">
              <a:highlight>
                <a:srgbClr val="FFFF00"/>
              </a:highlight>
            </a:endParaRPr>
          </a:p>
        </p:txBody>
      </p:sp>
    </p:spTree>
    <p:extLst>
      <p:ext uri="{BB962C8B-B14F-4D97-AF65-F5344CB8AC3E}">
        <p14:creationId xmlns:p14="http://schemas.microsoft.com/office/powerpoint/2010/main" val="304545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0285B-0F61-3747-9A07-9334AAF92006}"/>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BBDC2D6-2758-2432-167B-36A3C97A6FA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BD110F7A-A59A-0239-1C0E-84CB24D28A86}"/>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359E35C0-CC5E-D258-4228-99DEEBC45AF6}"/>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4" name="Rectangle 3">
            <a:extLst>
              <a:ext uri="{FF2B5EF4-FFF2-40B4-BE49-F238E27FC236}">
                <a16:creationId xmlns:a16="http://schemas.microsoft.com/office/drawing/2014/main" id="{DADAD9D6-BC38-E3D1-3D8E-4201CC5B30EA}"/>
              </a:ext>
            </a:extLst>
          </p:cNvPr>
          <p:cNvSpPr/>
          <p:nvPr/>
        </p:nvSpPr>
        <p:spPr>
          <a:xfrm>
            <a:off x="1699375" y="369997"/>
            <a:ext cx="9247824" cy="6675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dirty="0">
                <a:ea typeface="+mj-ea"/>
                <a:cs typeface="+mj-cs"/>
              </a:rPr>
              <a:t>How does your child feel about </a:t>
            </a:r>
            <a:r>
              <a:rPr lang="en-US" sz="2400" b="1" dirty="0">
                <a:solidFill>
                  <a:srgbClr val="FF0000"/>
                </a:solidFill>
                <a:ea typeface="+mj-ea"/>
                <a:cs typeface="+mj-cs"/>
              </a:rPr>
              <a:t>YOUR SCREENTIME</a:t>
            </a:r>
            <a:r>
              <a:rPr lang="en-US" sz="2400" b="1" dirty="0">
                <a:ea typeface="+mj-ea"/>
                <a:cs typeface="+mj-cs"/>
              </a:rPr>
              <a:t>?</a:t>
            </a:r>
          </a:p>
        </p:txBody>
      </p:sp>
      <p:sp>
        <p:nvSpPr>
          <p:cNvPr id="6" name="Speech Bubble: Rectangle with Corners Rounded 5">
            <a:extLst>
              <a:ext uri="{FF2B5EF4-FFF2-40B4-BE49-F238E27FC236}">
                <a16:creationId xmlns:a16="http://schemas.microsoft.com/office/drawing/2014/main" id="{AD8C51E9-DD63-E90E-68E6-4AC65167B375}"/>
              </a:ext>
            </a:extLst>
          </p:cNvPr>
          <p:cNvSpPr/>
          <p:nvPr/>
        </p:nvSpPr>
        <p:spPr>
          <a:xfrm>
            <a:off x="8636998" y="2497681"/>
            <a:ext cx="2964452" cy="1402397"/>
          </a:xfrm>
          <a:prstGeom prst="wedgeRoundRectCallout">
            <a:avLst>
              <a:gd name="adj1" fmla="val 44679"/>
              <a:gd name="adj2" fmla="val 9095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b="1"/>
              <a:t>52% of 8-11s  feel that </a:t>
            </a:r>
            <a:r>
              <a:rPr lang="en-GB" sz="2000" b="1">
                <a:highlight>
                  <a:srgbClr val="FFFF00"/>
                </a:highlight>
              </a:rPr>
              <a:t>their parents’ screentime is too high</a:t>
            </a:r>
          </a:p>
        </p:txBody>
      </p:sp>
      <p:pic>
        <p:nvPicPr>
          <p:cNvPr id="9" name="Picture 8">
            <a:extLst>
              <a:ext uri="{FF2B5EF4-FFF2-40B4-BE49-F238E27FC236}">
                <a16:creationId xmlns:a16="http://schemas.microsoft.com/office/drawing/2014/main" id="{6DB71ADC-EC8A-1253-7C0B-C67415427B75}"/>
              </a:ext>
            </a:extLst>
          </p:cNvPr>
          <p:cNvPicPr>
            <a:picLocks noChangeAspect="1"/>
          </p:cNvPicPr>
          <p:nvPr/>
        </p:nvPicPr>
        <p:blipFill>
          <a:blip r:embed="rId3"/>
          <a:stretch>
            <a:fillRect/>
          </a:stretch>
        </p:blipFill>
        <p:spPr>
          <a:xfrm>
            <a:off x="1526576" y="1601833"/>
            <a:ext cx="6755025" cy="50315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21562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E9129-4309-D443-5EE5-8D247B13636D}"/>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1E7A7FA-29D0-2EBC-B6E8-93F135EF324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8F701F7-77E1-C8F6-75E0-18A143471E90}"/>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E2463689-D016-9302-65F3-3AC3FE116098}"/>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3" name="Online Media 2" title="Life Online - What Grownups Just Don't Get!">
            <a:hlinkClick r:id="" action="ppaction://media"/>
            <a:extLst>
              <a:ext uri="{FF2B5EF4-FFF2-40B4-BE49-F238E27FC236}">
                <a16:creationId xmlns:a16="http://schemas.microsoft.com/office/drawing/2014/main" id="{9C3083C9-58D4-C5B8-0E70-71EF7A248683}"/>
              </a:ext>
            </a:extLst>
          </p:cNvPr>
          <p:cNvPicPr>
            <a:picLocks noRot="1" noChangeAspect="1"/>
          </p:cNvPicPr>
          <p:nvPr>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11110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BJCLASSIFIERTOPTEXTBOX" val="{CLASSIFIER}"/>
  <p:tag name="BJHEADERFOOTERTEXTBOXNAME" val="bjCLSTB-HO-HC-VT-RA-BN-DH"/>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CLASSIFIERBOTTOMTEXTBOX" val="{CLASSIFIER}"/>
  <p:tag name="BJHEADERFOOTERTEXTBOXNAME" val="bjCLSTB-FO-HC-VB-RA-BN-DH"/>
  <p:tag name="BJHEADERFOOTERLABEL"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889ac6e-72bb-4955-a615-445659f1c972" xsi:nil="true"/>
    <lcf76f155ced4ddcb4097134ff3c332f xmlns="e4f34220-620c-47c3-89af-c4a6edab4c8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01B37C7DC4D74691B84FF8510AC564" ma:contentTypeVersion="19" ma:contentTypeDescription="Create a new document." ma:contentTypeScope="" ma:versionID="f55cf01a7780a6fb2b5103f59a9ca0f3">
  <xsd:schema xmlns:xsd="http://www.w3.org/2001/XMLSchema" xmlns:xs="http://www.w3.org/2001/XMLSchema" xmlns:p="http://schemas.microsoft.com/office/2006/metadata/properties" xmlns:ns2="e4f34220-620c-47c3-89af-c4a6edab4c87" xmlns:ns3="3889ac6e-72bb-4955-a615-445659f1c972" targetNamespace="http://schemas.microsoft.com/office/2006/metadata/properties" ma:root="true" ma:fieldsID="ef9c832a8ee8179145b0a873131d193e" ns2:_="" ns3:_="">
    <xsd:import namespace="e4f34220-620c-47c3-89af-c4a6edab4c87"/>
    <xsd:import namespace="3889ac6e-72bb-4955-a615-445659f1c9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f34220-620c-47c3-89af-c4a6edab4c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9cbce6-d92b-4712-9683-e256f6a345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89ac6e-72bb-4955-a615-445659f1c97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bc75674-d8df-4777-a0cb-68e6fcd39d03}" ma:internalName="TaxCatchAll" ma:showField="CatchAllData" ma:web="3889ac6e-72bb-4955-a615-445659f1c9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622987-D106-4398-BE90-76CF5B72AC6A}">
  <ds:schemaRefs>
    <ds:schemaRef ds:uri="3889ac6e-72bb-4955-a615-445659f1c972"/>
    <ds:schemaRef ds:uri="e4f34220-620c-47c3-89af-c4a6edab4c87"/>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581AE70-B6D9-4BBE-BCAE-912C98E7A213}">
  <ds:schemaRefs>
    <ds:schemaRef ds:uri="http://schemas.microsoft.com/sharepoint/v3/contenttype/forms"/>
  </ds:schemaRefs>
</ds:datastoreItem>
</file>

<file path=customXml/itemProps3.xml><?xml version="1.0" encoding="utf-8"?>
<ds:datastoreItem xmlns:ds="http://schemas.openxmlformats.org/officeDocument/2006/customXml" ds:itemID="{88D4133B-B01C-4471-ABA6-F88CB89797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f34220-620c-47c3-89af-c4a6edab4c87"/>
    <ds:schemaRef ds:uri="3889ac6e-72bb-4955-a615-445659f1c9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1004</TotalTime>
  <Words>4033</Words>
  <Application>Microsoft Office PowerPoint</Application>
  <PresentationFormat>Widescreen</PresentationFormat>
  <Paragraphs>296</Paragraphs>
  <Slides>34</Slides>
  <Notes>34</Notes>
  <HiddenSlides>0</HiddenSlides>
  <MMClips>1</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34</vt:i4>
      </vt:variant>
    </vt:vector>
  </HeadingPairs>
  <TitlesOfParts>
    <vt:vector size="50" baseType="lpstr">
      <vt:lpstr>arial</vt:lpstr>
      <vt:lpstr>arial</vt:lpstr>
      <vt:lpstr>Calibri</vt:lpstr>
      <vt:lpstr>Calibri Light</vt:lpstr>
      <vt:lpstr>Helvetica Neue</vt:lpstr>
      <vt:lpstr>inherit</vt:lpstr>
      <vt:lpstr>Mark Pro</vt:lpstr>
      <vt:lpstr>Montserrat</vt:lpstr>
      <vt:lpstr>Myriad Pro</vt:lpstr>
      <vt:lpstr>NSPCC-Bold</vt:lpstr>
      <vt:lpstr>NSPCC-Regular</vt:lpstr>
      <vt:lpstr>Roboto</vt:lpstr>
      <vt:lpstr>SF Pro Display</vt:lpstr>
      <vt:lpstr>TwitterChirp</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REMEMBER</vt:lpstr>
      <vt:lpstr>PowerPoint Presentation</vt:lpstr>
      <vt:lpstr>PowerPoint Presentation</vt:lpstr>
      <vt:lpstr>PowerPoint Presentation</vt:lpstr>
      <vt:lpstr>PowerPoint Presentation</vt:lpstr>
      <vt:lpstr>PowerPoint Presentation</vt:lpstr>
      <vt:lpstr>PowerPoint Presentation</vt:lpstr>
      <vt:lpstr>Being safer while live streaming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 don’t need to be an EXPERT … be a PARENT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Mubina Asaria</dc:creator>
  <cp:lastModifiedBy>Christine Sexton</cp:lastModifiedBy>
  <cp:revision>4</cp:revision>
  <dcterms:created xsi:type="dcterms:W3CDTF">2020-02-10T12:15:47Z</dcterms:created>
  <dcterms:modified xsi:type="dcterms:W3CDTF">2026-09-22T07:29:57Z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0x0101004901B37C7DC4D74691B84FF8510AC564</vt:lpwstr>
  </property>
  <property fmtid="{D5CDD505-2E9C-101B-9397-08002B2CF9AE}" pid="3" name="MediaServiceImageTags">
    <vt:lpwstr/>
  </property>
</Properties>
</file>